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63" r:id="rId10"/>
    <p:sldId id="280" r:id="rId11"/>
    <p:sldId id="264" r:id="rId12"/>
    <p:sldId id="265" r:id="rId13"/>
    <p:sldId id="266" r:id="rId14"/>
    <p:sldId id="267" r:id="rId15"/>
    <p:sldId id="268" r:id="rId16"/>
    <p:sldId id="269" r:id="rId17"/>
    <p:sldId id="281" r:id="rId18"/>
    <p:sldId id="271" r:id="rId19"/>
    <p:sldId id="273" r:id="rId20"/>
    <p:sldId id="274" r:id="rId21"/>
    <p:sldId id="275" r:id="rId22"/>
    <p:sldId id="276" r:id="rId23"/>
    <p:sldId id="277" r:id="rId24"/>
    <p:sldId id="282" r:id="rId25"/>
    <p:sldId id="278" r:id="rId26"/>
    <p:sldId id="283" r:id="rId27"/>
    <p:sldId id="279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FFCC"/>
    <a:srgbClr val="3366FF"/>
    <a:srgbClr val="0000CC"/>
    <a:srgbClr val="FF3399"/>
    <a:srgbClr val="FFFFCC"/>
    <a:srgbClr val="FF6600"/>
    <a:srgbClr val="9966FF"/>
    <a:srgbClr val="CCCC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47733-C88B-4FE3-BA67-AEEFC9247F2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8A4F7-0073-45FB-AC92-022AD82EB1F4}">
      <dgm:prSet phldrT="[Text]"/>
      <dgm:spPr/>
      <dgm:t>
        <a:bodyPr/>
        <a:lstStyle/>
        <a:p>
          <a:r>
            <a:rPr lang="en-US" dirty="0" smtClean="0">
              <a:solidFill>
                <a:srgbClr val="CC0000"/>
              </a:solidFill>
            </a:rPr>
            <a:t>Exposition</a:t>
          </a:r>
          <a:endParaRPr lang="en-US" dirty="0">
            <a:solidFill>
              <a:srgbClr val="CC0000"/>
            </a:solidFill>
          </a:endParaRPr>
        </a:p>
      </dgm:t>
    </dgm:pt>
    <dgm:pt modelId="{A1127190-9303-4D8D-996C-E1628A313D0B}" type="parTrans" cxnId="{64A3E441-BE0B-480D-8963-9DE4619DCC95}">
      <dgm:prSet/>
      <dgm:spPr/>
      <dgm:t>
        <a:bodyPr/>
        <a:lstStyle/>
        <a:p>
          <a:endParaRPr lang="en-US"/>
        </a:p>
      </dgm:t>
    </dgm:pt>
    <dgm:pt modelId="{EFC278B6-7610-4738-9F7E-F56781CDF5B3}" type="sibTrans" cxnId="{64A3E441-BE0B-480D-8963-9DE4619DCC95}">
      <dgm:prSet/>
      <dgm:spPr/>
      <dgm:t>
        <a:bodyPr/>
        <a:lstStyle/>
        <a:p>
          <a:endParaRPr lang="en-US"/>
        </a:p>
      </dgm:t>
    </dgm:pt>
    <dgm:pt modelId="{85A9F0C9-23DE-471F-A96B-50F80ACD822B}">
      <dgm:prSet phldrT="[Text]"/>
      <dgm:spPr/>
      <dgm:t>
        <a:bodyPr/>
        <a:lstStyle/>
        <a:p>
          <a:r>
            <a:rPr lang="en-US" dirty="0" smtClean="0">
              <a:solidFill>
                <a:srgbClr val="CC0000"/>
              </a:solidFill>
            </a:rPr>
            <a:t>Initial Conflict</a:t>
          </a:r>
          <a:endParaRPr lang="en-US" dirty="0">
            <a:solidFill>
              <a:srgbClr val="CC0000"/>
            </a:solidFill>
          </a:endParaRPr>
        </a:p>
      </dgm:t>
    </dgm:pt>
    <dgm:pt modelId="{55FEC005-BC24-42D4-BCD9-02717D33F680}" type="parTrans" cxnId="{AE5FCC46-3E1F-4A7E-9307-4A658F0F4BF1}">
      <dgm:prSet/>
      <dgm:spPr/>
      <dgm:t>
        <a:bodyPr/>
        <a:lstStyle/>
        <a:p>
          <a:endParaRPr lang="en-US"/>
        </a:p>
      </dgm:t>
    </dgm:pt>
    <dgm:pt modelId="{7B3670D6-0442-4E89-B2C8-0B537BD16C04}" type="sibTrans" cxnId="{AE5FCC46-3E1F-4A7E-9307-4A658F0F4BF1}">
      <dgm:prSet/>
      <dgm:spPr/>
      <dgm:t>
        <a:bodyPr/>
        <a:lstStyle/>
        <a:p>
          <a:endParaRPr lang="en-US"/>
        </a:p>
      </dgm:t>
    </dgm:pt>
    <dgm:pt modelId="{C07B6C31-4AF9-4DF1-9339-8D843DC53620}">
      <dgm:prSet phldrT="[Text]"/>
      <dgm:spPr/>
      <dgm:t>
        <a:bodyPr/>
        <a:lstStyle/>
        <a:p>
          <a:r>
            <a:rPr lang="en-US" dirty="0" smtClean="0">
              <a:solidFill>
                <a:srgbClr val="FF6600"/>
              </a:solidFill>
            </a:rPr>
            <a:t>Rising Action</a:t>
          </a:r>
          <a:endParaRPr lang="en-US" dirty="0">
            <a:solidFill>
              <a:srgbClr val="FF6600"/>
            </a:solidFill>
          </a:endParaRPr>
        </a:p>
      </dgm:t>
    </dgm:pt>
    <dgm:pt modelId="{6DE495E3-4533-4AE4-B44A-CA962D03CAA7}" type="parTrans" cxnId="{B44A253A-9631-4481-BEF1-9B1CF5DE82D3}">
      <dgm:prSet/>
      <dgm:spPr/>
      <dgm:t>
        <a:bodyPr/>
        <a:lstStyle/>
        <a:p>
          <a:endParaRPr lang="en-US"/>
        </a:p>
      </dgm:t>
    </dgm:pt>
    <dgm:pt modelId="{94AE9574-B5E5-498C-AFF9-9A52A9B794C6}" type="sibTrans" cxnId="{B44A253A-9631-4481-BEF1-9B1CF5DE82D3}">
      <dgm:prSet/>
      <dgm:spPr/>
      <dgm:t>
        <a:bodyPr/>
        <a:lstStyle/>
        <a:p>
          <a:endParaRPr lang="en-US"/>
        </a:p>
      </dgm:t>
    </dgm:pt>
    <dgm:pt modelId="{DFA33D02-FE82-460A-88AD-EDD10E9D08E5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Climax</a:t>
          </a:r>
          <a:endParaRPr lang="en-US" dirty="0">
            <a:solidFill>
              <a:srgbClr val="FFFF00"/>
            </a:solidFill>
          </a:endParaRPr>
        </a:p>
      </dgm:t>
    </dgm:pt>
    <dgm:pt modelId="{24B4DD16-0324-41B6-81CB-F9624B1D8536}" type="parTrans" cxnId="{C6C20FE2-E822-4CE6-8461-B5580F6B1A93}">
      <dgm:prSet/>
      <dgm:spPr/>
      <dgm:t>
        <a:bodyPr/>
        <a:lstStyle/>
        <a:p>
          <a:endParaRPr lang="en-US"/>
        </a:p>
      </dgm:t>
    </dgm:pt>
    <dgm:pt modelId="{AB522EFC-6CC3-420A-85CB-649036545F36}" type="sibTrans" cxnId="{C6C20FE2-E822-4CE6-8461-B5580F6B1A93}">
      <dgm:prSet/>
      <dgm:spPr/>
      <dgm:t>
        <a:bodyPr/>
        <a:lstStyle/>
        <a:p>
          <a:endParaRPr lang="en-US"/>
        </a:p>
      </dgm:t>
    </dgm:pt>
    <dgm:pt modelId="{171E86C4-415A-491C-B304-A1BBAF026E56}">
      <dgm:prSet phldrT="[Text]"/>
      <dgm:spPr/>
      <dgm:t>
        <a:bodyPr/>
        <a:lstStyle/>
        <a:p>
          <a:r>
            <a:rPr lang="en-US" dirty="0" smtClean="0">
              <a:solidFill>
                <a:srgbClr val="008000"/>
              </a:solidFill>
            </a:rPr>
            <a:t>Falling Action</a:t>
          </a:r>
          <a:endParaRPr lang="en-US" dirty="0">
            <a:solidFill>
              <a:srgbClr val="008000"/>
            </a:solidFill>
          </a:endParaRPr>
        </a:p>
      </dgm:t>
    </dgm:pt>
    <dgm:pt modelId="{EB5F1208-D728-45F4-AC82-12C6EF5F8894}" type="parTrans" cxnId="{2BB6AC10-271E-4C43-909F-39275A1B8E46}">
      <dgm:prSet/>
      <dgm:spPr/>
      <dgm:t>
        <a:bodyPr/>
        <a:lstStyle/>
        <a:p>
          <a:endParaRPr lang="en-US"/>
        </a:p>
      </dgm:t>
    </dgm:pt>
    <dgm:pt modelId="{87E30D13-7B4E-4B77-A249-ED5F47C31441}" type="sibTrans" cxnId="{2BB6AC10-271E-4C43-909F-39275A1B8E46}">
      <dgm:prSet/>
      <dgm:spPr/>
      <dgm:t>
        <a:bodyPr/>
        <a:lstStyle/>
        <a:p>
          <a:endParaRPr lang="en-US"/>
        </a:p>
      </dgm:t>
    </dgm:pt>
    <dgm:pt modelId="{48723A45-226C-4719-B4C4-773F8D32585D}">
      <dgm:prSet phldrT="[Text]"/>
      <dgm:spPr/>
      <dgm:t>
        <a:bodyPr/>
        <a:lstStyle/>
        <a:p>
          <a:r>
            <a:rPr lang="en-US" dirty="0" smtClean="0">
              <a:solidFill>
                <a:srgbClr val="6600CC"/>
              </a:solidFill>
            </a:rPr>
            <a:t>Resolution</a:t>
          </a:r>
          <a:endParaRPr lang="en-US" dirty="0">
            <a:solidFill>
              <a:srgbClr val="6600CC"/>
            </a:solidFill>
          </a:endParaRPr>
        </a:p>
      </dgm:t>
    </dgm:pt>
    <dgm:pt modelId="{DCD649CF-70BF-4A36-941A-069F6358744F}" type="parTrans" cxnId="{537A99C9-1BC1-489A-A393-CFDA247F580F}">
      <dgm:prSet/>
      <dgm:spPr/>
      <dgm:t>
        <a:bodyPr/>
        <a:lstStyle/>
        <a:p>
          <a:endParaRPr lang="en-US"/>
        </a:p>
      </dgm:t>
    </dgm:pt>
    <dgm:pt modelId="{83F4CF78-1EE5-4A67-9ED0-E6118787152B}" type="sibTrans" cxnId="{537A99C9-1BC1-489A-A393-CFDA247F580F}">
      <dgm:prSet/>
      <dgm:spPr/>
      <dgm:t>
        <a:bodyPr/>
        <a:lstStyle/>
        <a:p>
          <a:endParaRPr lang="en-US"/>
        </a:p>
      </dgm:t>
    </dgm:pt>
    <dgm:pt modelId="{AD736C82-C31A-49B0-AD03-90EA3C14B700}" type="pres">
      <dgm:prSet presAssocID="{D3847733-C88B-4FE3-BA67-AEEFC9247F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4F127B-71F9-424E-96F2-77C992824E38}" type="pres">
      <dgm:prSet presAssocID="{C988A4F7-0073-45FB-AC92-022AD82EB1F4}" presName="node" presStyleLbl="node1" presStyleIdx="0" presStyleCnt="6" custScaleX="32774" custScaleY="40274" custLinFactX="-6826" custLinFactY="100000" custLinFactNeighborX="-100000" custLinFactNeighborY="115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F6263-AAA2-41F4-8CBD-288FD0ACEEB3}" type="pres">
      <dgm:prSet presAssocID="{EFC278B6-7610-4738-9F7E-F56781CDF5B3}" presName="sibTrans" presStyleLbl="sibTrans2D1" presStyleIdx="0" presStyleCnt="5" custScaleX="123820" custScaleY="52260" custLinFactNeighborX="-7516" custLinFactNeighborY="1108"/>
      <dgm:spPr/>
      <dgm:t>
        <a:bodyPr/>
        <a:lstStyle/>
        <a:p>
          <a:endParaRPr lang="en-US"/>
        </a:p>
      </dgm:t>
    </dgm:pt>
    <dgm:pt modelId="{2C6D4D27-FDCA-4565-820D-1491FE196AD5}" type="pres">
      <dgm:prSet presAssocID="{EFC278B6-7610-4738-9F7E-F56781CDF5B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F0DAA0C-697D-4868-AC67-5FC1F3CFDBBC}" type="pres">
      <dgm:prSet presAssocID="{85A9F0C9-23DE-471F-A96B-50F80ACD822B}" presName="node" presStyleLbl="node1" presStyleIdx="1" presStyleCnt="6" custScaleX="32736" custScaleY="35214" custLinFactY="27660" custLinFactNeighborX="-5077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73671-377B-4C66-AF64-4A5F0C20A96D}" type="pres">
      <dgm:prSet presAssocID="{7B3670D6-0442-4E89-B2C8-0B537BD16C0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5F4269D-4A1B-4722-A347-6FFA4ED2E78E}" type="pres">
      <dgm:prSet presAssocID="{7B3670D6-0442-4E89-B2C8-0B537BD16C0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2B69005-2EFE-4A80-BAE7-C452ADBEC309}" type="pres">
      <dgm:prSet presAssocID="{C07B6C31-4AF9-4DF1-9339-8D843DC53620}" presName="node" presStyleLbl="node1" presStyleIdx="2" presStyleCnt="6" custScaleX="40700" custScaleY="36617" custLinFactX="-24449" custLinFactNeighborX="-100000" custLinFactNeighborY="58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74B5F-0C50-451F-9A4B-844A3D3DFDB3}" type="pres">
      <dgm:prSet presAssocID="{94AE9574-B5E5-498C-AFF9-9A52A9B794C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28FA174-C224-4E09-96B0-6CA4408C37C0}" type="pres">
      <dgm:prSet presAssocID="{94AE9574-B5E5-498C-AFF9-9A52A9B794C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0F64185-9B60-47A9-80BF-2F33F377A364}" type="pres">
      <dgm:prSet presAssocID="{DFA33D02-FE82-460A-88AD-EDD10E9D08E5}" presName="node" presStyleLbl="node1" presStyleIdx="3" presStyleCnt="6" custScaleX="44371" custScaleY="34057" custLinFactY="-36699" custLinFactNeighborX="-7264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ECF01-F9A0-4BBE-81D0-0534AA2EEF61}" type="pres">
      <dgm:prSet presAssocID="{AB522EFC-6CC3-420A-85CB-649036545F3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E42F71A-D39A-49AD-B5FA-A43925EC75EA}" type="pres">
      <dgm:prSet presAssocID="{AB522EFC-6CC3-420A-85CB-649036545F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D14D6A-EAC4-49AE-8402-F879F76080C2}" type="pres">
      <dgm:prSet presAssocID="{171E86C4-415A-491C-B304-A1BBAF026E56}" presName="node" presStyleLbl="node1" presStyleIdx="4" presStyleCnt="6" custScaleX="41154" custScaleY="34465" custLinFactNeighborX="72581" custLinFactNeighborY="-62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3AE4E-D969-4378-90F5-CEA9B33811BE}" type="pres">
      <dgm:prSet presAssocID="{87E30D13-7B4E-4B77-A249-ED5F47C3144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EE8D53E-8CF7-40E3-98FD-B20069644D9C}" type="pres">
      <dgm:prSet presAssocID="{87E30D13-7B4E-4B77-A249-ED5F47C3144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67E2FBA-6DB3-4C27-A818-91D8BD7A541A}" type="pres">
      <dgm:prSet presAssocID="{48723A45-226C-4719-B4C4-773F8D32585D}" presName="node" presStyleLbl="node1" presStyleIdx="5" presStyleCnt="6" custScaleX="43759" custScaleY="41587" custLinFactX="92357" custLinFactNeighborX="100000" custLinFactNeighborY="2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4A253A-9631-4481-BEF1-9B1CF5DE82D3}" srcId="{D3847733-C88B-4FE3-BA67-AEEFC9247F27}" destId="{C07B6C31-4AF9-4DF1-9339-8D843DC53620}" srcOrd="2" destOrd="0" parTransId="{6DE495E3-4533-4AE4-B44A-CA962D03CAA7}" sibTransId="{94AE9574-B5E5-498C-AFF9-9A52A9B794C6}"/>
    <dgm:cxn modelId="{D849DD23-7670-410F-B85B-48064DC26239}" type="presOf" srcId="{AB522EFC-6CC3-420A-85CB-649036545F36}" destId="{110ECF01-F9A0-4BBE-81D0-0534AA2EEF61}" srcOrd="0" destOrd="0" presId="urn:microsoft.com/office/officeart/2005/8/layout/process5"/>
    <dgm:cxn modelId="{C66AE527-69FF-4557-862C-CF9922EA6065}" type="presOf" srcId="{C988A4F7-0073-45FB-AC92-022AD82EB1F4}" destId="{DF4F127B-71F9-424E-96F2-77C992824E38}" srcOrd="0" destOrd="0" presId="urn:microsoft.com/office/officeart/2005/8/layout/process5"/>
    <dgm:cxn modelId="{7F49CFA2-DF16-4C7C-B6A5-3DF8C19C9C9D}" type="presOf" srcId="{AB522EFC-6CC3-420A-85CB-649036545F36}" destId="{9E42F71A-D39A-49AD-B5FA-A43925EC75EA}" srcOrd="1" destOrd="0" presId="urn:microsoft.com/office/officeart/2005/8/layout/process5"/>
    <dgm:cxn modelId="{2BB6AC10-271E-4C43-909F-39275A1B8E46}" srcId="{D3847733-C88B-4FE3-BA67-AEEFC9247F27}" destId="{171E86C4-415A-491C-B304-A1BBAF026E56}" srcOrd="4" destOrd="0" parTransId="{EB5F1208-D728-45F4-AC82-12C6EF5F8894}" sibTransId="{87E30D13-7B4E-4B77-A249-ED5F47C31441}"/>
    <dgm:cxn modelId="{86D78946-ACD6-4CC3-A252-2B51EAA1765C}" type="presOf" srcId="{171E86C4-415A-491C-B304-A1BBAF026E56}" destId="{00D14D6A-EAC4-49AE-8402-F879F76080C2}" srcOrd="0" destOrd="0" presId="urn:microsoft.com/office/officeart/2005/8/layout/process5"/>
    <dgm:cxn modelId="{2EF2E5DA-06A4-4C82-B692-11E4AD3A2D8B}" type="presOf" srcId="{7B3670D6-0442-4E89-B2C8-0B537BD16C04}" destId="{05F4269D-4A1B-4722-A347-6FFA4ED2E78E}" srcOrd="1" destOrd="0" presId="urn:microsoft.com/office/officeart/2005/8/layout/process5"/>
    <dgm:cxn modelId="{6B28E0AD-35F6-4374-B584-987DB1DAD7CB}" type="presOf" srcId="{48723A45-226C-4719-B4C4-773F8D32585D}" destId="{767E2FBA-6DB3-4C27-A818-91D8BD7A541A}" srcOrd="0" destOrd="0" presId="urn:microsoft.com/office/officeart/2005/8/layout/process5"/>
    <dgm:cxn modelId="{64A3E441-BE0B-480D-8963-9DE4619DCC95}" srcId="{D3847733-C88B-4FE3-BA67-AEEFC9247F27}" destId="{C988A4F7-0073-45FB-AC92-022AD82EB1F4}" srcOrd="0" destOrd="0" parTransId="{A1127190-9303-4D8D-996C-E1628A313D0B}" sibTransId="{EFC278B6-7610-4738-9F7E-F56781CDF5B3}"/>
    <dgm:cxn modelId="{537A99C9-1BC1-489A-A393-CFDA247F580F}" srcId="{D3847733-C88B-4FE3-BA67-AEEFC9247F27}" destId="{48723A45-226C-4719-B4C4-773F8D32585D}" srcOrd="5" destOrd="0" parTransId="{DCD649CF-70BF-4A36-941A-069F6358744F}" sibTransId="{83F4CF78-1EE5-4A67-9ED0-E6118787152B}"/>
    <dgm:cxn modelId="{E42004B1-BB38-4C22-B8C7-67C2E22BFDC4}" type="presOf" srcId="{85A9F0C9-23DE-471F-A96B-50F80ACD822B}" destId="{AF0DAA0C-697D-4868-AC67-5FC1F3CFDBBC}" srcOrd="0" destOrd="0" presId="urn:microsoft.com/office/officeart/2005/8/layout/process5"/>
    <dgm:cxn modelId="{AE5FCC46-3E1F-4A7E-9307-4A658F0F4BF1}" srcId="{D3847733-C88B-4FE3-BA67-AEEFC9247F27}" destId="{85A9F0C9-23DE-471F-A96B-50F80ACD822B}" srcOrd="1" destOrd="0" parTransId="{55FEC005-BC24-42D4-BCD9-02717D33F680}" sibTransId="{7B3670D6-0442-4E89-B2C8-0B537BD16C04}"/>
    <dgm:cxn modelId="{EB6420EF-4FFC-478A-A4F8-BCAED9C208C6}" type="presOf" srcId="{D3847733-C88B-4FE3-BA67-AEEFC9247F27}" destId="{AD736C82-C31A-49B0-AD03-90EA3C14B700}" srcOrd="0" destOrd="0" presId="urn:microsoft.com/office/officeart/2005/8/layout/process5"/>
    <dgm:cxn modelId="{0DDD133C-F96B-4092-8A6D-A4D3D2E84E24}" type="presOf" srcId="{EFC278B6-7610-4738-9F7E-F56781CDF5B3}" destId="{D54F6263-AAA2-41F4-8CBD-288FD0ACEEB3}" srcOrd="0" destOrd="0" presId="urn:microsoft.com/office/officeart/2005/8/layout/process5"/>
    <dgm:cxn modelId="{B5415287-376C-4A39-B1E2-E346133F6F24}" type="presOf" srcId="{94AE9574-B5E5-498C-AFF9-9A52A9B794C6}" destId="{528FA174-C224-4E09-96B0-6CA4408C37C0}" srcOrd="1" destOrd="0" presId="urn:microsoft.com/office/officeart/2005/8/layout/process5"/>
    <dgm:cxn modelId="{173B327A-8294-40CC-8330-1299746D6ECC}" type="presOf" srcId="{7B3670D6-0442-4E89-B2C8-0B537BD16C04}" destId="{40F73671-377B-4C66-AF64-4A5F0C20A96D}" srcOrd="0" destOrd="0" presId="urn:microsoft.com/office/officeart/2005/8/layout/process5"/>
    <dgm:cxn modelId="{C6C20FE2-E822-4CE6-8461-B5580F6B1A93}" srcId="{D3847733-C88B-4FE3-BA67-AEEFC9247F27}" destId="{DFA33D02-FE82-460A-88AD-EDD10E9D08E5}" srcOrd="3" destOrd="0" parTransId="{24B4DD16-0324-41B6-81CB-F9624B1D8536}" sibTransId="{AB522EFC-6CC3-420A-85CB-649036545F36}"/>
    <dgm:cxn modelId="{62322631-4583-433A-9E83-6579643FB6BF}" type="presOf" srcId="{EFC278B6-7610-4738-9F7E-F56781CDF5B3}" destId="{2C6D4D27-FDCA-4565-820D-1491FE196AD5}" srcOrd="1" destOrd="0" presId="urn:microsoft.com/office/officeart/2005/8/layout/process5"/>
    <dgm:cxn modelId="{5E4F8B94-DE4A-4332-97F8-6045545C8E20}" type="presOf" srcId="{DFA33D02-FE82-460A-88AD-EDD10E9D08E5}" destId="{F0F64185-9B60-47A9-80BF-2F33F377A364}" srcOrd="0" destOrd="0" presId="urn:microsoft.com/office/officeart/2005/8/layout/process5"/>
    <dgm:cxn modelId="{9E1CAE21-00FC-4F22-9FAD-3C1641217FA2}" type="presOf" srcId="{87E30D13-7B4E-4B77-A249-ED5F47C31441}" destId="{9333AE4E-D969-4378-90F5-CEA9B33811BE}" srcOrd="0" destOrd="0" presId="urn:microsoft.com/office/officeart/2005/8/layout/process5"/>
    <dgm:cxn modelId="{C8C08CCD-303B-4B1B-A7A8-59E035E5EAE0}" type="presOf" srcId="{87E30D13-7B4E-4B77-A249-ED5F47C31441}" destId="{BEE8D53E-8CF7-40E3-98FD-B20069644D9C}" srcOrd="1" destOrd="0" presId="urn:microsoft.com/office/officeart/2005/8/layout/process5"/>
    <dgm:cxn modelId="{B38943F3-683A-4AEE-88E4-40B56095F523}" type="presOf" srcId="{94AE9574-B5E5-498C-AFF9-9A52A9B794C6}" destId="{86074B5F-0C50-451F-9A4B-844A3D3DFDB3}" srcOrd="0" destOrd="0" presId="urn:microsoft.com/office/officeart/2005/8/layout/process5"/>
    <dgm:cxn modelId="{C0304DA4-A31C-48CF-B731-7E9E9FC66762}" type="presOf" srcId="{C07B6C31-4AF9-4DF1-9339-8D843DC53620}" destId="{A2B69005-2EFE-4A80-BAE7-C452ADBEC309}" srcOrd="0" destOrd="0" presId="urn:microsoft.com/office/officeart/2005/8/layout/process5"/>
    <dgm:cxn modelId="{DC93CA11-F7F8-4309-92CE-ACD948FE5ED2}" type="presParOf" srcId="{AD736C82-C31A-49B0-AD03-90EA3C14B700}" destId="{DF4F127B-71F9-424E-96F2-77C992824E38}" srcOrd="0" destOrd="0" presId="urn:microsoft.com/office/officeart/2005/8/layout/process5"/>
    <dgm:cxn modelId="{4F16F57D-A4A8-4C63-B186-13797A6D6223}" type="presParOf" srcId="{AD736C82-C31A-49B0-AD03-90EA3C14B700}" destId="{D54F6263-AAA2-41F4-8CBD-288FD0ACEEB3}" srcOrd="1" destOrd="0" presId="urn:microsoft.com/office/officeart/2005/8/layout/process5"/>
    <dgm:cxn modelId="{F685FA99-1E92-4608-8E23-8837902787BD}" type="presParOf" srcId="{D54F6263-AAA2-41F4-8CBD-288FD0ACEEB3}" destId="{2C6D4D27-FDCA-4565-820D-1491FE196AD5}" srcOrd="0" destOrd="0" presId="urn:microsoft.com/office/officeart/2005/8/layout/process5"/>
    <dgm:cxn modelId="{152A55CB-DF38-4F28-980F-7F758E736559}" type="presParOf" srcId="{AD736C82-C31A-49B0-AD03-90EA3C14B700}" destId="{AF0DAA0C-697D-4868-AC67-5FC1F3CFDBBC}" srcOrd="2" destOrd="0" presId="urn:microsoft.com/office/officeart/2005/8/layout/process5"/>
    <dgm:cxn modelId="{E29015A7-49C4-45AA-BF6C-7C1230114FBC}" type="presParOf" srcId="{AD736C82-C31A-49B0-AD03-90EA3C14B700}" destId="{40F73671-377B-4C66-AF64-4A5F0C20A96D}" srcOrd="3" destOrd="0" presId="urn:microsoft.com/office/officeart/2005/8/layout/process5"/>
    <dgm:cxn modelId="{603E0C99-9EC2-47C8-88D0-B6DA8B114130}" type="presParOf" srcId="{40F73671-377B-4C66-AF64-4A5F0C20A96D}" destId="{05F4269D-4A1B-4722-A347-6FFA4ED2E78E}" srcOrd="0" destOrd="0" presId="urn:microsoft.com/office/officeart/2005/8/layout/process5"/>
    <dgm:cxn modelId="{F6CBD3F8-4C93-43DE-9216-1A2E7F3ACBEA}" type="presParOf" srcId="{AD736C82-C31A-49B0-AD03-90EA3C14B700}" destId="{A2B69005-2EFE-4A80-BAE7-C452ADBEC309}" srcOrd="4" destOrd="0" presId="urn:microsoft.com/office/officeart/2005/8/layout/process5"/>
    <dgm:cxn modelId="{B72ED935-5C65-4168-90EC-86D32A6E092B}" type="presParOf" srcId="{AD736C82-C31A-49B0-AD03-90EA3C14B700}" destId="{86074B5F-0C50-451F-9A4B-844A3D3DFDB3}" srcOrd="5" destOrd="0" presId="urn:microsoft.com/office/officeart/2005/8/layout/process5"/>
    <dgm:cxn modelId="{E36D3321-FA6B-498B-B1D3-576348AF6F74}" type="presParOf" srcId="{86074B5F-0C50-451F-9A4B-844A3D3DFDB3}" destId="{528FA174-C224-4E09-96B0-6CA4408C37C0}" srcOrd="0" destOrd="0" presId="urn:microsoft.com/office/officeart/2005/8/layout/process5"/>
    <dgm:cxn modelId="{35CED456-533A-4886-AD78-CED22E7ED15D}" type="presParOf" srcId="{AD736C82-C31A-49B0-AD03-90EA3C14B700}" destId="{F0F64185-9B60-47A9-80BF-2F33F377A364}" srcOrd="6" destOrd="0" presId="urn:microsoft.com/office/officeart/2005/8/layout/process5"/>
    <dgm:cxn modelId="{0EABB9DB-5A69-4B65-BECF-D81CF7B35A4F}" type="presParOf" srcId="{AD736C82-C31A-49B0-AD03-90EA3C14B700}" destId="{110ECF01-F9A0-4BBE-81D0-0534AA2EEF61}" srcOrd="7" destOrd="0" presId="urn:microsoft.com/office/officeart/2005/8/layout/process5"/>
    <dgm:cxn modelId="{E639EE09-AAD9-4530-8019-F0376C9BC51A}" type="presParOf" srcId="{110ECF01-F9A0-4BBE-81D0-0534AA2EEF61}" destId="{9E42F71A-D39A-49AD-B5FA-A43925EC75EA}" srcOrd="0" destOrd="0" presId="urn:microsoft.com/office/officeart/2005/8/layout/process5"/>
    <dgm:cxn modelId="{A64EDE52-6B9A-4DB9-8490-06920603B219}" type="presParOf" srcId="{AD736C82-C31A-49B0-AD03-90EA3C14B700}" destId="{00D14D6A-EAC4-49AE-8402-F879F76080C2}" srcOrd="8" destOrd="0" presId="urn:microsoft.com/office/officeart/2005/8/layout/process5"/>
    <dgm:cxn modelId="{014C7B60-9CE1-4A4D-9B50-FE597002B256}" type="presParOf" srcId="{AD736C82-C31A-49B0-AD03-90EA3C14B700}" destId="{9333AE4E-D969-4378-90F5-CEA9B33811BE}" srcOrd="9" destOrd="0" presId="urn:microsoft.com/office/officeart/2005/8/layout/process5"/>
    <dgm:cxn modelId="{F9815EF9-B593-48A6-A98B-AF7D68635723}" type="presParOf" srcId="{9333AE4E-D969-4378-90F5-CEA9B33811BE}" destId="{BEE8D53E-8CF7-40E3-98FD-B20069644D9C}" srcOrd="0" destOrd="0" presId="urn:microsoft.com/office/officeart/2005/8/layout/process5"/>
    <dgm:cxn modelId="{291E756C-6BE2-48FB-B301-BF922B5931D1}" type="presParOf" srcId="{AD736C82-C31A-49B0-AD03-90EA3C14B700}" destId="{767E2FBA-6DB3-4C27-A818-91D8BD7A541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F127B-71F9-424E-96F2-77C992824E38}">
      <dsp:nvSpPr>
        <dsp:cNvPr id="0" name=""/>
        <dsp:cNvSpPr/>
      </dsp:nvSpPr>
      <dsp:spPr>
        <a:xfrm>
          <a:off x="0" y="3628205"/>
          <a:ext cx="1383411" cy="1019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C0000"/>
              </a:solidFill>
            </a:rPr>
            <a:t>Exposition</a:t>
          </a:r>
          <a:endParaRPr lang="en-US" sz="2000" kern="1200" dirty="0">
            <a:solidFill>
              <a:srgbClr val="CC0000"/>
            </a:solidFill>
          </a:endParaRPr>
        </a:p>
      </dsp:txBody>
      <dsp:txXfrm>
        <a:off x="29875" y="3658080"/>
        <a:ext cx="1323661" cy="960244"/>
      </dsp:txXfrm>
    </dsp:sp>
    <dsp:sp modelId="{D54F6263-AAA2-41F4-8CBD-288FD0ACEEB3}">
      <dsp:nvSpPr>
        <dsp:cNvPr id="0" name=""/>
        <dsp:cNvSpPr/>
      </dsp:nvSpPr>
      <dsp:spPr>
        <a:xfrm rot="74945">
          <a:off x="1444411" y="3896864"/>
          <a:ext cx="342362" cy="547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444423" y="4005159"/>
        <a:ext cx="239653" cy="328242"/>
      </dsp:txXfrm>
    </dsp:sp>
    <dsp:sp modelId="{AF0DAA0C-697D-4868-AC67-5FC1F3CFDBBC}">
      <dsp:nvSpPr>
        <dsp:cNvPr id="0" name=""/>
        <dsp:cNvSpPr/>
      </dsp:nvSpPr>
      <dsp:spPr>
        <a:xfrm>
          <a:off x="1904985" y="3733800"/>
          <a:ext cx="1381807" cy="891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C0000"/>
              </a:solidFill>
            </a:rPr>
            <a:t>Initial Conflict</a:t>
          </a:r>
          <a:endParaRPr lang="en-US" sz="2000" kern="1200" dirty="0">
            <a:solidFill>
              <a:srgbClr val="CC0000"/>
            </a:solidFill>
          </a:endParaRPr>
        </a:p>
      </dsp:txBody>
      <dsp:txXfrm>
        <a:off x="1931106" y="3759921"/>
        <a:ext cx="1329565" cy="839601"/>
      </dsp:txXfrm>
    </dsp:sp>
    <dsp:sp modelId="{40F73671-377B-4C66-AF64-4A5F0C20A96D}">
      <dsp:nvSpPr>
        <dsp:cNvPr id="0" name=""/>
        <dsp:cNvSpPr/>
      </dsp:nvSpPr>
      <dsp:spPr>
        <a:xfrm rot="16453506">
          <a:off x="2437577" y="2806900"/>
          <a:ext cx="442126" cy="1046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2339708" y="3241706"/>
        <a:ext cx="628093" cy="309488"/>
      </dsp:txXfrm>
    </dsp:sp>
    <dsp:sp modelId="{A2B69005-2EFE-4A80-BAE7-C452ADBEC309}">
      <dsp:nvSpPr>
        <dsp:cNvPr id="0" name=""/>
        <dsp:cNvSpPr/>
      </dsp:nvSpPr>
      <dsp:spPr>
        <a:xfrm>
          <a:off x="1865561" y="1974490"/>
          <a:ext cx="1717972" cy="92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6600"/>
              </a:solidFill>
            </a:rPr>
            <a:t>Rising Action</a:t>
          </a:r>
          <a:endParaRPr lang="en-US" sz="2000" kern="1200" dirty="0">
            <a:solidFill>
              <a:srgbClr val="FF6600"/>
            </a:solidFill>
          </a:endParaRPr>
        </a:p>
      </dsp:txBody>
      <dsp:txXfrm>
        <a:off x="1892723" y="2001652"/>
        <a:ext cx="1663648" cy="873052"/>
      </dsp:txXfrm>
    </dsp:sp>
    <dsp:sp modelId="{86074B5F-0C50-451F-9A4B-844A3D3DFDB3}">
      <dsp:nvSpPr>
        <dsp:cNvPr id="0" name=""/>
        <dsp:cNvSpPr/>
      </dsp:nvSpPr>
      <dsp:spPr>
        <a:xfrm rot="18985349">
          <a:off x="3351147" y="911782"/>
          <a:ext cx="854929" cy="1046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386484" y="1209547"/>
        <a:ext cx="598450" cy="628093"/>
      </dsp:txXfrm>
    </dsp:sp>
    <dsp:sp modelId="{F0F64185-9B60-47A9-80BF-2F33F377A364}">
      <dsp:nvSpPr>
        <dsp:cNvPr id="0" name=""/>
        <dsp:cNvSpPr/>
      </dsp:nvSpPr>
      <dsp:spPr>
        <a:xfrm>
          <a:off x="3897201" y="0"/>
          <a:ext cx="1872927" cy="862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Climax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3922464" y="25263"/>
        <a:ext cx="1822401" cy="812014"/>
      </dsp:txXfrm>
    </dsp:sp>
    <dsp:sp modelId="{110ECF01-F9A0-4BBE-81D0-0534AA2EEF61}">
      <dsp:nvSpPr>
        <dsp:cNvPr id="0" name=""/>
        <dsp:cNvSpPr/>
      </dsp:nvSpPr>
      <dsp:spPr>
        <a:xfrm rot="1941832">
          <a:off x="5731268" y="728713"/>
          <a:ext cx="795323" cy="1046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749799" y="874218"/>
        <a:ext cx="556726" cy="628093"/>
      </dsp:txXfrm>
    </dsp:sp>
    <dsp:sp modelId="{00D14D6A-EAC4-49AE-8402-F879F76080C2}">
      <dsp:nvSpPr>
        <dsp:cNvPr id="0" name=""/>
        <dsp:cNvSpPr/>
      </dsp:nvSpPr>
      <dsp:spPr>
        <a:xfrm>
          <a:off x="6601805" y="1665808"/>
          <a:ext cx="1737136" cy="872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8000"/>
              </a:solidFill>
            </a:rPr>
            <a:t>Falling Action</a:t>
          </a:r>
          <a:endParaRPr lang="en-US" sz="2000" kern="1200" dirty="0">
            <a:solidFill>
              <a:srgbClr val="008000"/>
            </a:solidFill>
          </a:endParaRPr>
        </a:p>
      </dsp:txBody>
      <dsp:txXfrm>
        <a:off x="6627371" y="1691374"/>
        <a:ext cx="1686004" cy="821741"/>
      </dsp:txXfrm>
    </dsp:sp>
    <dsp:sp modelId="{9333AE4E-D969-4378-90F5-CEA9B33811BE}">
      <dsp:nvSpPr>
        <dsp:cNvPr id="0" name=""/>
        <dsp:cNvSpPr/>
      </dsp:nvSpPr>
      <dsp:spPr>
        <a:xfrm rot="4653889">
          <a:off x="7392939" y="2527561"/>
          <a:ext cx="573271" cy="1046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7347012" y="2766354"/>
        <a:ext cx="628093" cy="401290"/>
      </dsp:txXfrm>
    </dsp:sp>
    <dsp:sp modelId="{767E2FBA-6DB3-4C27-A818-91D8BD7A541A}">
      <dsp:nvSpPr>
        <dsp:cNvPr id="0" name=""/>
        <dsp:cNvSpPr/>
      </dsp:nvSpPr>
      <dsp:spPr>
        <a:xfrm>
          <a:off x="6992104" y="3594951"/>
          <a:ext cx="1847095" cy="1053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6600CC"/>
              </a:solidFill>
            </a:rPr>
            <a:t>Resolution</a:t>
          </a:r>
          <a:endParaRPr lang="en-US" sz="2000" kern="1200" dirty="0">
            <a:solidFill>
              <a:srgbClr val="6600CC"/>
            </a:solidFill>
          </a:endParaRPr>
        </a:p>
      </dsp:txBody>
      <dsp:txXfrm>
        <a:off x="7022953" y="3625800"/>
        <a:ext cx="1785397" cy="991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55B1-BF80-45EA-977B-2AB08D2E3E6A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C6854-0C5B-47B0-9357-EDBE6EC1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382F7-0158-4800-B7F2-701582DAFE92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32E94-5DF2-45AF-9124-809F54D9D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4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2E94-5DF2-45AF-9124-809F54D9D8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3CD776-0AC0-4AC7-8D25-6858942C8C23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01118F-6D12-4F05-BF2A-CFD5054A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0" dirty="0" smtClean="0"/>
              <a:t>Basic Literary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Reading: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Exciting Force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major event sparks the initial conflict and moves the story into the rising action (marks the end of the exposition)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7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Rising Action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</a:t>
            </a:r>
            <a:r>
              <a:rPr lang="en-US" dirty="0" smtClean="0"/>
              <a:t>he conflict is obvious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pPr lvl="0"/>
            <a:r>
              <a:rPr lang="en-US" dirty="0" smtClean="0"/>
              <a:t>Complications arise 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Suspense begins to build as the main characters struggle to resolve their problem(s)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Climax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95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turning point of the story, that point at which the conflict is directly confronted  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May occur because of a decision the characters reach or because of a discovery or an event that turns the situation  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Usually results in a change in the characters or a solution to the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Falling Action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467600" cy="4525963"/>
          </a:xfrm>
        </p:spPr>
        <p:txBody>
          <a:bodyPr/>
          <a:lstStyle/>
          <a:p>
            <a:pPr lvl="0"/>
            <a:r>
              <a:rPr lang="en-US" dirty="0" smtClean="0"/>
              <a:t>The effects of the climax are shown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The suspense is over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The results of the decision or action that caused the climax are worked out.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6477000" y="4419600"/>
            <a:ext cx="2438400" cy="212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Resolution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467600" cy="4525963"/>
          </a:xfrm>
        </p:spPr>
        <p:txBody>
          <a:bodyPr/>
          <a:lstStyle/>
          <a:p>
            <a:r>
              <a:rPr lang="en-US" dirty="0" smtClean="0"/>
              <a:t>Tells how the struggle ends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Ties up any loose ends of the plot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Note that a resolution does not always exist in some contemporary writing/short stories.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419600"/>
            <a:ext cx="3810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7159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5300" b="1" i="1" dirty="0" smtClean="0">
                <a:solidFill>
                  <a:srgbClr val="020202"/>
                </a:solidFill>
              </a:rPr>
              <a:t>Conflict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2057400"/>
            <a:ext cx="4419600" cy="4525963"/>
          </a:xfrm>
        </p:spPr>
        <p:txBody>
          <a:bodyPr>
            <a:normAutofit fontScale="97500"/>
          </a:bodyPr>
          <a:lstStyle/>
          <a:p>
            <a:pPr marL="420624" lvl="3" indent="-384048" algn="ctr">
              <a:buClr>
                <a:schemeClr val="accent1"/>
              </a:buClr>
              <a:buSzPct val="80000"/>
              <a:buNone/>
            </a:pPr>
            <a:r>
              <a:rPr lang="en-US" sz="2900" dirty="0" smtClean="0"/>
              <a:t>Internal: </a:t>
            </a:r>
          </a:p>
          <a:p>
            <a:pPr marL="420624" lvl="3" indent="-384048" algn="ctr">
              <a:buClr>
                <a:schemeClr val="accent1"/>
              </a:buClr>
              <a:buSzPct val="80000"/>
              <a:buNone/>
            </a:pPr>
            <a:r>
              <a:rPr lang="en-US" sz="2900" dirty="0" smtClean="0"/>
              <a:t>Protagonist vs. Self </a:t>
            </a:r>
          </a:p>
          <a:p>
            <a:pPr lvl="1"/>
            <a:r>
              <a:rPr lang="en-US" sz="2500" dirty="0" smtClean="0"/>
              <a:t>Indecision or nagging</a:t>
            </a:r>
          </a:p>
          <a:p>
            <a:pPr lvl="1"/>
            <a:r>
              <a:rPr lang="en-US" sz="2500" dirty="0" smtClean="0"/>
              <a:t>Own worst enemy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sz="half" idx="1"/>
          </p:nvPr>
        </p:nvSpPr>
        <p:spPr>
          <a:xfrm>
            <a:off x="0" y="2057400"/>
            <a:ext cx="4572000" cy="4525963"/>
          </a:xfrm>
        </p:spPr>
        <p:txBody>
          <a:bodyPr>
            <a:normAutofit fontScale="97500"/>
          </a:bodyPr>
          <a:lstStyle/>
          <a:p>
            <a:pPr algn="ctr">
              <a:buNone/>
            </a:pPr>
            <a:r>
              <a:rPr lang="en-US" sz="2900" dirty="0" smtClean="0"/>
              <a:t>External: </a:t>
            </a:r>
          </a:p>
          <a:p>
            <a:pPr algn="ctr">
              <a:buNone/>
            </a:pPr>
            <a:r>
              <a:rPr lang="en-US" sz="2900" dirty="0" smtClean="0"/>
              <a:t>Protagonist vs. Antagonist </a:t>
            </a:r>
          </a:p>
          <a:p>
            <a:pPr lvl="1"/>
            <a:r>
              <a:rPr lang="en-US" sz="2500" dirty="0" smtClean="0"/>
              <a:t>Another character</a:t>
            </a:r>
          </a:p>
          <a:p>
            <a:pPr lvl="1"/>
            <a:r>
              <a:rPr lang="en-US" sz="2500" dirty="0" smtClean="0"/>
              <a:t>Society</a:t>
            </a:r>
          </a:p>
          <a:p>
            <a:pPr lvl="1"/>
            <a:r>
              <a:rPr lang="en-US" sz="2500" dirty="0" smtClean="0"/>
              <a:t>Environment</a:t>
            </a:r>
          </a:p>
          <a:p>
            <a:pPr lvl="1"/>
            <a:r>
              <a:rPr lang="en-US" sz="2500" dirty="0" smtClean="0"/>
              <a:t>Deity</a:t>
            </a:r>
          </a:p>
          <a:p>
            <a:pPr lvl="0"/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762000" y="1143000"/>
            <a:ext cx="7467600" cy="7159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A physical or emotional struggle between two forces.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alphaModFix amt="86000"/>
          </a:blip>
          <a:stretch>
            <a:fillRect/>
          </a:stretch>
        </p:blipFill>
        <p:spPr>
          <a:xfrm>
            <a:off x="2895600" y="4419600"/>
            <a:ext cx="3746500" cy="2171700"/>
          </a:xfrm>
          <a:prstGeom prst="rect">
            <a:avLst/>
          </a:prstGeom>
          <a:effectLst>
            <a:softEdge rad="2159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66"/>
                </a:solidFill>
              </a:rPr>
              <a:t>Theme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sz="2800" dirty="0" smtClean="0"/>
              <a:t>The message the writer presents through the characters and the plot </a:t>
            </a:r>
            <a:br>
              <a:rPr lang="en-US" sz="2800" dirty="0" smtClean="0"/>
            </a:br>
            <a:endParaRPr lang="en-US" sz="2800" dirty="0" smtClean="0"/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2800" dirty="0" smtClean="0"/>
              <a:t>Often is about life, or a lesson learned by the characters.  </a:t>
            </a:r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200093"/>
            <a:ext cx="3987800" cy="3264207"/>
          </a:xfrm>
          <a:prstGeom prst="rect">
            <a:avLst/>
          </a:prstGeom>
          <a:effectLst>
            <a:softEdge rad="1778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3399"/>
                </a:solidFill>
              </a:rPr>
              <a:t>Theme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en-US" sz="2800" dirty="0"/>
              <a:t>A theme cannot be stated in a word or two.  It can, however, be stated in a sentence or two. </a:t>
            </a:r>
          </a:p>
          <a:p>
            <a:pPr marL="704088" lvl="2" indent="-384048">
              <a:buSzPct val="80000"/>
              <a:buFont typeface="Wingdings 2"/>
              <a:buChar char=""/>
            </a:pPr>
            <a:r>
              <a:rPr lang="en-US" dirty="0"/>
              <a:t>Some stories may have more than one theme. </a:t>
            </a:r>
          </a:p>
          <a:p>
            <a:pPr marL="704088" lvl="2" indent="-384048">
              <a:buSzPct val="80000"/>
              <a:buFont typeface="Wingdings 2"/>
              <a:buChar char=""/>
            </a:pPr>
            <a:r>
              <a:rPr lang="en-US" dirty="0"/>
              <a:t>Start by identifying the main topic of the story, then try to figure out what the author was trying to tell you/teach you about that topic</a:t>
            </a:r>
            <a:r>
              <a:rPr lang="en-US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2344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7DF56"/>
                </a:solidFill>
              </a:rPr>
              <a:t>Mood</a:t>
            </a:r>
            <a:r>
              <a:rPr lang="en-US" b="1" dirty="0" smtClean="0"/>
              <a:t> vs. </a:t>
            </a:r>
            <a:r>
              <a:rPr lang="en-US" b="1" dirty="0" smtClean="0">
                <a:solidFill>
                  <a:srgbClr val="FF5050"/>
                </a:solidFill>
              </a:rPr>
              <a:t>Tone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rgbClr val="F7DF56"/>
                </a:solidFill>
              </a:rPr>
              <a:t>Mood</a:t>
            </a:r>
            <a:r>
              <a:rPr lang="en-US" sz="2400" dirty="0" smtClean="0">
                <a:solidFill>
                  <a:srgbClr val="F7DF56"/>
                </a:solidFill>
              </a:rPr>
              <a:t> </a:t>
            </a:r>
          </a:p>
          <a:p>
            <a:pPr marL="420624" lvl="1" indent="-384048">
              <a:buSzPct val="80000"/>
              <a:buFont typeface="Wingdings 2" pitchFamily="18" charset="2"/>
              <a:buChar char="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7DF56"/>
                </a:solidFill>
              </a:rPr>
              <a:t>feeling</a:t>
            </a:r>
            <a:r>
              <a:rPr lang="en-US" sz="2400" dirty="0" smtClean="0"/>
              <a:t> or the </a:t>
            </a:r>
            <a:r>
              <a:rPr lang="en-US" sz="2400" dirty="0" smtClean="0">
                <a:solidFill>
                  <a:srgbClr val="F7DF56"/>
                </a:solidFill>
              </a:rPr>
              <a:t>atmosphere</a:t>
            </a:r>
            <a:r>
              <a:rPr lang="en-US" sz="2400" dirty="0" smtClean="0"/>
              <a:t> the writer creates for the reader</a:t>
            </a:r>
          </a:p>
          <a:p>
            <a:pPr marL="420624" lvl="1" indent="-384048">
              <a:buSzPct val="80000"/>
              <a:buFont typeface="Wingdings 2" pitchFamily="18" charset="2"/>
              <a:buChar char=""/>
            </a:pPr>
            <a:r>
              <a:rPr lang="en-US" sz="2400" dirty="0" smtClean="0"/>
              <a:t>Similar to genres of movies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(i.e. scary/horror, suspenseful, comedic, romantic, adventurous, dramatic)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rgbClr val="FF5050"/>
                </a:solidFill>
              </a:rPr>
              <a:t>Tone </a:t>
            </a:r>
          </a:p>
          <a:p>
            <a:pPr marL="420624" lvl="1" indent="-384048">
              <a:buSzPct val="80000"/>
              <a:buFont typeface="Wingdings 2" pitchFamily="18" charset="2"/>
              <a:buChar char="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5050"/>
                </a:solidFill>
              </a:rPr>
              <a:t>attitude</a:t>
            </a:r>
            <a:r>
              <a:rPr lang="en-US" sz="2400" dirty="0" smtClean="0"/>
              <a:t> of the author/character toward the subject.  It reflects the </a:t>
            </a:r>
            <a:r>
              <a:rPr lang="en-US" sz="2400" dirty="0" smtClean="0">
                <a:solidFill>
                  <a:srgbClr val="FF5050"/>
                </a:solidFill>
              </a:rPr>
              <a:t>author’s opinions </a:t>
            </a:r>
            <a:r>
              <a:rPr lang="en-US" sz="2400" dirty="0" smtClean="0"/>
              <a:t>or the </a:t>
            </a:r>
            <a:r>
              <a:rPr lang="en-US" sz="2400" dirty="0" smtClean="0">
                <a:solidFill>
                  <a:srgbClr val="FF5050"/>
                </a:solidFill>
              </a:rPr>
              <a:t>character’s mood</a:t>
            </a:r>
          </a:p>
          <a:p>
            <a:pPr marL="420624" lvl="1" indent="-384048">
              <a:buSzPct val="80000"/>
              <a:buFont typeface="Wingdings 2" pitchFamily="18" charset="2"/>
              <a:buChar char=""/>
            </a:pPr>
            <a:r>
              <a:rPr lang="en-US" sz="2400" dirty="0" smtClean="0"/>
              <a:t>Think of tone of voice </a:t>
            </a:r>
            <a:r>
              <a:rPr lang="en-US" sz="2400" dirty="0" smtClean="0">
                <a:solidFill>
                  <a:srgbClr val="FF5050"/>
                </a:solidFill>
              </a:rPr>
              <a:t>(i.e. angry, sarcastic, humorous, light-hearted, serious)</a:t>
            </a:r>
            <a:endParaRPr lang="en-US" sz="2000" dirty="0" smtClean="0">
              <a:solidFill>
                <a:srgbClr val="FF5050"/>
              </a:solidFill>
            </a:endParaRPr>
          </a:p>
          <a:p>
            <a:pPr>
              <a:buFont typeface="Wingdings 2" pitchFamily="18" charset="2"/>
              <a:buChar char="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FFCC"/>
                </a:solidFill>
              </a:rPr>
              <a:t>Purpose</a:t>
            </a:r>
            <a:endParaRPr lang="en-US" b="1" dirty="0">
              <a:solidFill>
                <a:srgbClr val="00FF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2973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Inform</a:t>
            </a:r>
          </a:p>
          <a:p>
            <a:pPr lvl="1"/>
            <a:r>
              <a:rPr lang="en-US" sz="2000" dirty="0" smtClean="0"/>
              <a:t>Provides information that is factual with little to no bias</a:t>
            </a:r>
          </a:p>
          <a:p>
            <a:r>
              <a:rPr lang="en-US" dirty="0" smtClean="0"/>
              <a:t>Entertain</a:t>
            </a:r>
          </a:p>
          <a:p>
            <a:pPr lvl="1"/>
            <a:r>
              <a:rPr lang="en-US" sz="2000" dirty="0" smtClean="0"/>
              <a:t>Provides information to amuse, shock, and/or engage </a:t>
            </a:r>
          </a:p>
          <a:p>
            <a:r>
              <a:rPr lang="en-US" dirty="0" smtClean="0"/>
              <a:t>Persuade</a:t>
            </a:r>
          </a:p>
          <a:p>
            <a:pPr lvl="1"/>
            <a:r>
              <a:rPr lang="en-US" sz="2000" dirty="0" smtClean="0"/>
              <a:t>Provides information to convince, sway, and/or argue a point</a:t>
            </a:r>
          </a:p>
          <a:p>
            <a:r>
              <a:rPr lang="en-US" dirty="0" smtClean="0"/>
              <a:t>Express an Opinion</a:t>
            </a:r>
          </a:p>
          <a:p>
            <a:pPr lvl="1"/>
            <a:r>
              <a:rPr lang="en-US" sz="2000" dirty="0" smtClean="0"/>
              <a:t>Provides information to self-express, share, and/or state a belief</a:t>
            </a:r>
          </a:p>
          <a:p>
            <a:pPr lvl="1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8382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>
                <a:solidFill>
                  <a:srgbClr val="00FFCC"/>
                </a:solidFill>
              </a:rPr>
              <a:t>The main intent of the piece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FF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Characterization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838200"/>
            <a:ext cx="3657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PROTAGONIST</a:t>
            </a:r>
          </a:p>
          <a:p>
            <a:r>
              <a:rPr lang="en-US" dirty="0" smtClean="0"/>
              <a:t>Central character</a:t>
            </a:r>
          </a:p>
          <a:p>
            <a:r>
              <a:rPr lang="en-US" dirty="0" smtClean="0"/>
              <a:t>Who/what the story revolves around</a:t>
            </a:r>
          </a:p>
          <a:p>
            <a:r>
              <a:rPr lang="en-US" dirty="0" smtClean="0"/>
              <a:t>Not always a “good person” or “hero”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762000"/>
            <a:ext cx="3657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ANTAGONIST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Protagonist’s opposition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Indicates conflict type (internal or external)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 always a “bad person” or “villain”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657600"/>
            <a:ext cx="2130725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572000"/>
            <a:ext cx="4368800" cy="185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Foreshadowing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CC00FF"/>
                </a:solidFill>
              </a:rPr>
              <a:t>Flashback</a:t>
            </a:r>
            <a:endParaRPr lang="en-US" dirty="0">
              <a:solidFill>
                <a:srgbClr val="CC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48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 smtClean="0">
                <a:solidFill>
                  <a:srgbClr val="3366FF"/>
                </a:solidFill>
              </a:rPr>
              <a:t>Foreshadowing</a:t>
            </a:r>
            <a:r>
              <a:rPr lang="en-US" sz="3200" dirty="0" smtClean="0">
                <a:solidFill>
                  <a:srgbClr val="003300"/>
                </a:solidFill>
              </a:rPr>
              <a:t> </a:t>
            </a:r>
          </a:p>
          <a:p>
            <a:pPr lvl="1">
              <a:buFont typeface="Wingdings 2" pitchFamily="18" charset="2"/>
              <a:buChar char="E"/>
            </a:pPr>
            <a:r>
              <a:rPr lang="en-US" sz="2800" dirty="0" smtClean="0"/>
              <a:t>A sign of something to come</a:t>
            </a:r>
          </a:p>
          <a:p>
            <a:pPr lvl="1">
              <a:buFont typeface="Wingdings 2" pitchFamily="18" charset="2"/>
              <a:buChar char="E"/>
            </a:pPr>
            <a:r>
              <a:rPr lang="en-US" sz="2800" dirty="0" smtClean="0"/>
              <a:t>An indicator of something that suggests beforehand what is to happen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657600" cy="4525963"/>
          </a:xfrm>
        </p:spPr>
        <p:txBody>
          <a:bodyPr>
            <a:normAutofit/>
          </a:bodyPr>
          <a:lstStyle/>
          <a:p>
            <a:pPr marL="420624" lvl="1" indent="-384048" algn="ctr">
              <a:buSzPct val="80000"/>
              <a:buNone/>
            </a:pPr>
            <a:r>
              <a:rPr lang="en-US" sz="3200" b="1" dirty="0" smtClean="0">
                <a:solidFill>
                  <a:srgbClr val="CC00FF"/>
                </a:solidFill>
              </a:rPr>
              <a:t>Flashback</a:t>
            </a:r>
            <a:r>
              <a:rPr lang="en-US" sz="3200" dirty="0" smtClean="0">
                <a:solidFill>
                  <a:srgbClr val="CC00FF"/>
                </a:solidFill>
              </a:rPr>
              <a:t> </a:t>
            </a:r>
          </a:p>
          <a:p>
            <a:pPr marL="420624" lvl="1" indent="-384048">
              <a:buSzPct val="80000"/>
              <a:buFont typeface="Wingdings 2" pitchFamily="18" charset="2"/>
              <a:buChar char=""/>
            </a:pPr>
            <a:r>
              <a:rPr lang="en-US" sz="2800" dirty="0" smtClean="0"/>
              <a:t>A conversation, an episode, or an event that happened before the beginning of the story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rgbClr val="FFFF66"/>
                </a:solidFill>
              </a:rPr>
              <a:t>Irony </a:t>
            </a:r>
            <a:endParaRPr lang="en-US" sz="4800" b="1" dirty="0">
              <a:solidFill>
                <a:srgbClr val="FFFF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The difference between what appears and what really is. </a:t>
            </a:r>
          </a:p>
          <a:p>
            <a:endParaRPr lang="en-US" sz="4100" i="1" dirty="0"/>
          </a:p>
          <a:p>
            <a:r>
              <a:rPr lang="en-US" sz="4100" i="1" dirty="0" smtClean="0"/>
              <a:t>Verbal </a:t>
            </a:r>
            <a:r>
              <a:rPr lang="en-US" sz="4100" i="1" dirty="0" smtClean="0"/>
              <a:t>Irony</a:t>
            </a:r>
            <a:r>
              <a:rPr lang="en-US" sz="4100" dirty="0" smtClean="0"/>
              <a:t>: The contrast between what is being said and what is actually meant.</a:t>
            </a:r>
          </a:p>
          <a:p>
            <a:pPr>
              <a:buNone/>
            </a:pPr>
            <a:endParaRPr lang="en-US" sz="4100" dirty="0" smtClean="0"/>
          </a:p>
          <a:p>
            <a:r>
              <a:rPr lang="en-US" sz="4100" i="1" dirty="0" smtClean="0"/>
              <a:t>Situational Irony</a:t>
            </a:r>
            <a:r>
              <a:rPr lang="en-US" sz="4100" dirty="0" smtClean="0"/>
              <a:t>: When things turn out contrary to what is expected or intended.</a:t>
            </a:r>
          </a:p>
          <a:p>
            <a:pPr>
              <a:buNone/>
            </a:pPr>
            <a:endParaRPr lang="en-US" sz="4100" dirty="0" smtClean="0"/>
          </a:p>
          <a:p>
            <a:r>
              <a:rPr lang="en-US" sz="4100" i="1" dirty="0" smtClean="0"/>
              <a:t>Dramatic Irony</a:t>
            </a:r>
            <a:r>
              <a:rPr lang="en-US" sz="4100" dirty="0" smtClean="0"/>
              <a:t>: When the audience knows something the characters do not.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99"/>
                </a:solidFill>
              </a:rPr>
              <a:t>Simile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CCFFCC"/>
                </a:solidFill>
              </a:rPr>
              <a:t>Metaphor</a:t>
            </a:r>
            <a:endParaRPr lang="en-US" b="1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rgbClr val="FF3399"/>
                </a:solidFill>
              </a:rPr>
              <a:t>Simile</a:t>
            </a:r>
          </a:p>
          <a:p>
            <a:r>
              <a:rPr lang="en-US" sz="2800" dirty="0" smtClean="0"/>
              <a:t>A comparison between two things using the word “like” or “as”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14800" cy="4525963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rgbClr val="CCFFCC"/>
                </a:solidFill>
              </a:rPr>
              <a:t>Metaphor</a:t>
            </a:r>
          </a:p>
          <a:p>
            <a:r>
              <a:rPr lang="en-US" sz="2800" dirty="0" smtClean="0"/>
              <a:t>A comparison between two unlike things that suggests a similarity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87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Personification</a:t>
            </a:r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3200" dirty="0" smtClean="0"/>
              <a:t>A phrase that gives human characteristics to inanimate/non-living objects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4660900" cy="404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Hyperbole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extreme exaggeration (usually using numbers that makes a point.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Christina </a:t>
            </a:r>
            <a:r>
              <a:rPr lang="en-US" dirty="0" err="1" smtClean="0"/>
              <a:t>Perri’s</a:t>
            </a:r>
            <a:r>
              <a:rPr lang="en-US" dirty="0" smtClean="0"/>
              <a:t> “A Thousand Years”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Lyrics: “I have died every day waiting for you.</a:t>
            </a:r>
            <a:br>
              <a:rPr lang="en-US" dirty="0" smtClean="0"/>
            </a:br>
            <a:r>
              <a:rPr lang="en-US" dirty="0" smtClean="0"/>
              <a:t>Darling, don’t be afraid I have loved you for a thousand years and I will love you for a thousand more.”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Allusion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172200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reference to a/an:</a:t>
            </a:r>
          </a:p>
          <a:p>
            <a:pPr lvl="1"/>
            <a:r>
              <a:rPr lang="en-US" sz="3200" dirty="0" smtClean="0"/>
              <a:t>Outside literary work</a:t>
            </a:r>
          </a:p>
          <a:p>
            <a:pPr lvl="1"/>
            <a:r>
              <a:rPr lang="en-US" sz="3200" dirty="0" smtClean="0"/>
              <a:t>Famous person</a:t>
            </a:r>
          </a:p>
          <a:p>
            <a:pPr lvl="1"/>
            <a:r>
              <a:rPr lang="en-US" sz="3200" dirty="0" smtClean="0"/>
              <a:t>Well-known historical event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581400"/>
            <a:ext cx="4597400" cy="2865281"/>
          </a:xfrm>
          <a:prstGeom prst="rect">
            <a:avLst/>
          </a:prstGeom>
          <a:effectLst>
            <a:softEdge rad="762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Onomatopoeia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that mimic a sound</a:t>
            </a:r>
          </a:p>
          <a:p>
            <a:r>
              <a:rPr lang="en-US" dirty="0" smtClean="0"/>
              <a:t>Example: CRASH! Bang, ring, buzz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6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made it!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456" b="34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979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3058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>
                <a:solidFill>
                  <a:srgbClr val="99CC00"/>
                </a:solidFill>
              </a:rPr>
              <a:t>The author’s opinion that comes through in a piece, which is often shaped by a number of different factors</a:t>
            </a:r>
            <a:br>
              <a:rPr lang="en-US" sz="2800" dirty="0">
                <a:solidFill>
                  <a:srgbClr val="99CC00"/>
                </a:solidFill>
              </a:rPr>
            </a:br>
            <a:endParaRPr lang="en-US" sz="2800" dirty="0">
              <a:solidFill>
                <a:srgbClr val="99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743200"/>
            <a:ext cx="3657600" cy="4525963"/>
          </a:xfrm>
        </p:spPr>
        <p:txBody>
          <a:bodyPr/>
          <a:lstStyle/>
          <a:p>
            <a:pPr marL="420624" lvl="3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800" dirty="0" smtClean="0"/>
              <a:t>Natural Factors  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Age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Gender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Race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Culture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Religion born into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819400"/>
            <a:ext cx="4267200" cy="4525963"/>
          </a:xfrm>
        </p:spPr>
        <p:txBody>
          <a:bodyPr/>
          <a:lstStyle/>
          <a:p>
            <a:pPr marL="420624" lvl="3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800" dirty="0" smtClean="0"/>
              <a:t>Personal Perspectives 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Occupation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Political affiliation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Hobbies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Chosen religion/ Moral standards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dirty="0" smtClean="0"/>
              <a:t>Experiences</a:t>
            </a:r>
          </a:p>
          <a:p>
            <a:pPr marL="63093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dirty="0" smtClean="0"/>
          </a:p>
          <a:p>
            <a:pPr marL="420624" lvl="3" indent="-384048"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Bias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Characterization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20624" lvl="2" indent="-384048" algn="ctr">
              <a:buClr>
                <a:schemeClr val="accent1"/>
              </a:buClr>
              <a:buSzPct val="80000"/>
              <a:buNone/>
            </a:pPr>
            <a:r>
              <a:rPr lang="en-US" sz="2600" b="1" i="1" dirty="0" smtClean="0">
                <a:solidFill>
                  <a:srgbClr val="FF0000"/>
                </a:solidFill>
              </a:rPr>
              <a:t>DYNAMIC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200" dirty="0" smtClean="0"/>
              <a:t>A character </a:t>
            </a:r>
            <a:r>
              <a:rPr lang="en-US" sz="2200" b="1" dirty="0" smtClean="0"/>
              <a:t>who develops, matures, or changes </a:t>
            </a:r>
            <a:r>
              <a:rPr lang="en-US" sz="2200" dirty="0" smtClean="0"/>
              <a:t>throughout the story and is considered a </a:t>
            </a:r>
            <a:r>
              <a:rPr lang="en-US" sz="2200" b="1" dirty="0" smtClean="0"/>
              <a:t>complex</a:t>
            </a:r>
            <a:r>
              <a:rPr lang="en-US" sz="2200" dirty="0" smtClean="0"/>
              <a:t> character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FF3300"/>
                </a:solidFill>
              </a:rPr>
              <a:t>ROUND</a:t>
            </a:r>
          </a:p>
          <a:p>
            <a:r>
              <a:rPr lang="en-US" sz="2200" dirty="0" smtClean="0"/>
              <a:t>A character who/that is </a:t>
            </a:r>
            <a:r>
              <a:rPr lang="en-US" sz="2200" b="1" dirty="0" smtClean="0"/>
              <a:t>richly developed</a:t>
            </a:r>
            <a:r>
              <a:rPr lang="en-US" sz="2200" dirty="0" smtClean="0"/>
              <a:t>—multiple traits about the character are known and he/she is complex in his/her thinking, actions, etc.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3657600" cy="4525963"/>
          </a:xfrm>
        </p:spPr>
        <p:txBody>
          <a:bodyPr>
            <a:normAutofit fontScale="92500" lnSpcReduction="10000"/>
          </a:bodyPr>
          <a:lstStyle/>
          <a:p>
            <a:pPr marL="420624" lvl="2" indent="-384048" algn="ctr">
              <a:buClr>
                <a:schemeClr val="accent1"/>
              </a:buClr>
              <a:buSzPct val="80000"/>
              <a:buNone/>
            </a:pPr>
            <a:r>
              <a:rPr lang="en-US" sz="2600" b="1" i="1" dirty="0" smtClean="0">
                <a:solidFill>
                  <a:srgbClr val="0000FF"/>
                </a:solidFill>
              </a:rPr>
              <a:t>STATIC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200" dirty="0" smtClean="0"/>
              <a:t>A character </a:t>
            </a:r>
            <a:r>
              <a:rPr lang="en-US" sz="2200" b="1" dirty="0" smtClean="0"/>
              <a:t>who remains the same </a:t>
            </a:r>
            <a:r>
              <a:rPr lang="en-US" sz="2200" dirty="0" smtClean="0"/>
              <a:t>throughout the story in demeanor (doesn’t change) </a:t>
            </a:r>
          </a:p>
          <a:p>
            <a:pPr>
              <a:buNone/>
            </a:pPr>
            <a:endParaRPr lang="en-US" sz="19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008000"/>
                </a:solidFill>
              </a:rPr>
              <a:t>FLAT</a:t>
            </a:r>
          </a:p>
          <a:p>
            <a:r>
              <a:rPr lang="en-US" sz="2200" dirty="0" smtClean="0"/>
              <a:t>A character who/that is </a:t>
            </a:r>
            <a:r>
              <a:rPr lang="en-US" sz="2200" b="1" dirty="0" smtClean="0"/>
              <a:t>vaguely developed </a:t>
            </a:r>
            <a:r>
              <a:rPr lang="en-US" sz="2200" dirty="0" smtClean="0"/>
              <a:t>–few traits are known and/or the character is simply depicted with surface-level thoughts, actions, etc.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Point of View Outline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sz="3000" i="1" dirty="0" smtClean="0">
                <a:solidFill>
                  <a:srgbClr val="FFFF00"/>
                </a:solidFill>
              </a:rPr>
              <a:t>First person</a:t>
            </a:r>
            <a:r>
              <a:rPr lang="en-US" sz="3000" dirty="0" smtClean="0">
                <a:solidFill>
                  <a:srgbClr val="FFFF00"/>
                </a:solidFill>
              </a:rPr>
              <a:t>:</a:t>
            </a:r>
          </a:p>
          <a:p>
            <a:pPr lvl="3"/>
            <a:r>
              <a:rPr lang="en-US" dirty="0" smtClean="0"/>
              <a:t>Told from a character’s point of view</a:t>
            </a:r>
            <a:endParaRPr lang="en-US" sz="1800" dirty="0" smtClean="0"/>
          </a:p>
          <a:p>
            <a:pPr lvl="4"/>
            <a:r>
              <a:rPr lang="en-US" dirty="0" smtClean="0"/>
              <a:t>Ex: Narrator uses: I, me, we, our…</a:t>
            </a:r>
            <a:endParaRPr lang="en-US" sz="1800" dirty="0" smtClean="0"/>
          </a:p>
          <a:p>
            <a:pPr lvl="3"/>
            <a:r>
              <a:rPr lang="en-US" dirty="0" smtClean="0"/>
              <a:t>Limited and/or biased perspective</a:t>
            </a:r>
            <a:endParaRPr lang="en-US" sz="1800" dirty="0" smtClean="0"/>
          </a:p>
          <a:p>
            <a:pPr lvl="2"/>
            <a:r>
              <a:rPr lang="en-US" sz="3000" i="1" dirty="0" smtClean="0">
                <a:solidFill>
                  <a:srgbClr val="FFFF00"/>
                </a:solidFill>
              </a:rPr>
              <a:t>Third-person limited</a:t>
            </a:r>
            <a:r>
              <a:rPr lang="en-US" sz="3000" dirty="0" smtClean="0">
                <a:solidFill>
                  <a:srgbClr val="FFFF00"/>
                </a:solidFill>
              </a:rPr>
              <a:t>:</a:t>
            </a:r>
          </a:p>
          <a:p>
            <a:pPr lvl="3"/>
            <a:r>
              <a:rPr lang="en-US" dirty="0" smtClean="0"/>
              <a:t>Told from an outside perspective</a:t>
            </a:r>
            <a:endParaRPr lang="en-US" sz="1800" dirty="0" smtClean="0"/>
          </a:p>
          <a:p>
            <a:pPr lvl="4"/>
            <a:r>
              <a:rPr lang="en-US" dirty="0" smtClean="0"/>
              <a:t>Ex: Narrator uses: He, she, they…</a:t>
            </a:r>
            <a:endParaRPr lang="en-US" sz="1800" dirty="0" smtClean="0"/>
          </a:p>
          <a:p>
            <a:pPr lvl="3"/>
            <a:r>
              <a:rPr lang="en-US" dirty="0" smtClean="0"/>
              <a:t>Limited </a:t>
            </a:r>
            <a:endParaRPr lang="en-US" sz="1800" dirty="0" smtClean="0"/>
          </a:p>
          <a:p>
            <a:pPr lvl="3"/>
            <a:r>
              <a:rPr lang="en-US" dirty="0" smtClean="0"/>
              <a:t>Reader learns about the actions or inner thoughts of only a few characters</a:t>
            </a:r>
            <a:endParaRPr lang="en-US" sz="1800" dirty="0" smtClean="0"/>
          </a:p>
          <a:p>
            <a:pPr lvl="2"/>
            <a:r>
              <a:rPr lang="en-US" sz="3000" i="1" dirty="0" smtClean="0">
                <a:solidFill>
                  <a:srgbClr val="FFFF00"/>
                </a:solidFill>
              </a:rPr>
              <a:t>Third-person omniscient</a:t>
            </a:r>
            <a:r>
              <a:rPr lang="en-US" sz="3000" dirty="0" smtClean="0">
                <a:solidFill>
                  <a:srgbClr val="FFFF00"/>
                </a:solidFill>
              </a:rPr>
              <a:t>:</a:t>
            </a:r>
          </a:p>
          <a:p>
            <a:pPr lvl="3"/>
            <a:r>
              <a:rPr lang="en-US" dirty="0" smtClean="0"/>
              <a:t>Told from an outside perspective</a:t>
            </a:r>
            <a:endParaRPr lang="en-US" sz="1800" dirty="0" smtClean="0"/>
          </a:p>
          <a:p>
            <a:pPr lvl="4"/>
            <a:r>
              <a:rPr lang="en-US" dirty="0" smtClean="0"/>
              <a:t>Ex: Narrator uses: He, she, they…</a:t>
            </a:r>
            <a:endParaRPr lang="en-US" sz="1800" dirty="0" smtClean="0"/>
          </a:p>
          <a:p>
            <a:pPr lvl="3"/>
            <a:r>
              <a:rPr lang="en-US" dirty="0" smtClean="0"/>
              <a:t>Knows everything about the characters (Unlimited)</a:t>
            </a:r>
            <a:endParaRPr lang="en-US" sz="1800" dirty="0" smtClean="0"/>
          </a:p>
          <a:p>
            <a:pPr lvl="3"/>
            <a:r>
              <a:rPr lang="en-US" dirty="0" smtClean="0"/>
              <a:t>Communicates characters’ thoughts to the reader</a:t>
            </a:r>
            <a:endParaRPr lang="en-US" sz="1800" dirty="0" smtClean="0"/>
          </a:p>
          <a:p>
            <a:pPr lvl="4"/>
            <a:r>
              <a:rPr lang="en-US" dirty="0" smtClean="0"/>
              <a:t>May switch back and forth between the different points of view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Point of View Matrix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82000" cy="437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9291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Perspective</a:t>
                      </a:r>
                    </a:p>
                    <a:p>
                      <a:pPr algn="ctr"/>
                      <a:r>
                        <a:rPr lang="en-US" dirty="0" smtClean="0"/>
                        <a:t>(Who is telling the story?)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Biased</a:t>
                      </a:r>
                    </a:p>
                    <a:p>
                      <a:pPr algn="ctr"/>
                      <a:r>
                        <a:rPr lang="en-US" dirty="0" smtClean="0"/>
                        <a:t>(Based on 1 person’s opinions)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Words in Narration</a:t>
                      </a:r>
                      <a:endParaRPr lang="en-US" dirty="0"/>
                    </a:p>
                  </a:txBody>
                  <a:tcPr/>
                </a:tc>
              </a:tr>
              <a:tr h="9291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 </a:t>
                      </a:r>
                    </a:p>
                    <a:p>
                      <a:pPr algn="ctr"/>
                      <a:r>
                        <a:rPr lang="en-US" dirty="0" smtClean="0"/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Character’s (Protagonist)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I, we, me, our, us, my</a:t>
                      </a:r>
                      <a:endParaRPr lang="en-US" dirty="0"/>
                    </a:p>
                  </a:txBody>
                  <a:tcPr/>
                </a:tc>
              </a:tr>
              <a:tr h="9291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 </a:t>
                      </a:r>
                    </a:p>
                    <a:p>
                      <a:pPr algn="ctr"/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He,</a:t>
                      </a:r>
                      <a:r>
                        <a:rPr lang="en-US" baseline="0" dirty="0" smtClean="0"/>
                        <a:t> she, they, them</a:t>
                      </a:r>
                      <a:endParaRPr lang="en-US" dirty="0"/>
                    </a:p>
                  </a:txBody>
                  <a:tcPr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 Omniscient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He,</a:t>
                      </a:r>
                      <a:r>
                        <a:rPr lang="en-US" baseline="0" dirty="0" smtClean="0"/>
                        <a:t> she, they, them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Setting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/>
          </a:bodyPr>
          <a:lstStyle/>
          <a:p>
            <a:pPr lvl="2"/>
            <a:r>
              <a:rPr lang="en-US" sz="2800" i="1" dirty="0" smtClean="0">
                <a:solidFill>
                  <a:srgbClr val="00B050"/>
                </a:solidFill>
              </a:rPr>
              <a:t>Time:</a:t>
            </a:r>
            <a:r>
              <a:rPr lang="en-US" sz="2800" dirty="0" smtClean="0"/>
              <a:t> When the story takes place</a:t>
            </a:r>
          </a:p>
          <a:p>
            <a:pPr lvl="3"/>
            <a:r>
              <a:rPr lang="en-US" sz="2400" dirty="0" smtClean="0"/>
              <a:t>In history: past, present, future</a:t>
            </a:r>
          </a:p>
          <a:p>
            <a:pPr lvl="3"/>
            <a:r>
              <a:rPr lang="en-US" sz="2400" dirty="0" smtClean="0"/>
              <a:t>During the day: morning, dusk, night</a:t>
            </a:r>
          </a:p>
          <a:p>
            <a:pPr lvl="3"/>
            <a:r>
              <a:rPr lang="en-US" sz="2400" dirty="0" smtClean="0"/>
              <a:t>Time of year: Fall, Spring, Christmas</a:t>
            </a:r>
          </a:p>
          <a:p>
            <a:pPr lvl="2"/>
            <a:r>
              <a:rPr lang="en-US" sz="2800" i="1" dirty="0" smtClean="0">
                <a:solidFill>
                  <a:srgbClr val="00B050"/>
                </a:solidFill>
              </a:rPr>
              <a:t>Place:</a:t>
            </a:r>
            <a:r>
              <a:rPr lang="en-US" sz="2800" dirty="0" smtClean="0"/>
              <a:t>  Where the story takes place</a:t>
            </a:r>
          </a:p>
          <a:p>
            <a:pPr lvl="3"/>
            <a:r>
              <a:rPr lang="en-US" sz="2400" dirty="0" smtClean="0"/>
              <a:t>“Well-defined” (Suburban home in Omaha, NE)</a:t>
            </a:r>
          </a:p>
          <a:p>
            <a:pPr lvl="3"/>
            <a:r>
              <a:rPr lang="en-US" sz="2400" dirty="0" smtClean="0"/>
              <a:t>“Vague” (Left up to the reader’s imagination- could be just about anywhere)</a:t>
            </a:r>
          </a:p>
          <a:p>
            <a:pPr lvl="2"/>
            <a:r>
              <a:rPr lang="en-US" sz="2800" i="1" dirty="0" smtClean="0">
                <a:solidFill>
                  <a:srgbClr val="00B050"/>
                </a:solidFill>
              </a:rPr>
              <a:t>Link to central conflict: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Specific connections between the setting and the main conflict in the story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85528"/>
            <a:ext cx="8229600" cy="7302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Series of events in a story.  Generally, almost all plots center on at least one conflict, or problem, that the characters struggle to resolve.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8001000" cy="9144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CC00FF"/>
                </a:solidFill>
              </a:rPr>
              <a:t>Plot</a:t>
            </a:r>
            <a:endParaRPr lang="en-US" sz="4400" b="1" dirty="0">
              <a:solidFill>
                <a:srgbClr val="CC00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0" y="19050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>
          <a:xfrm>
            <a:off x="4572000" y="4343400"/>
            <a:ext cx="1981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Problem/Conflict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66294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Plot Mountain Foldable!</a:t>
            </a: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0556" r="-70556"/>
          <a:stretch>
            <a:fillRect/>
          </a:stretch>
        </p:blipFill>
        <p:spPr>
          <a:xfrm>
            <a:off x="1143000" y="1219200"/>
            <a:ext cx="10488168" cy="5638800"/>
          </a:xfrm>
        </p:spPr>
      </p:pic>
      <p:sp>
        <p:nvSpPr>
          <p:cNvPr id="6" name="TextBox 5"/>
          <p:cNvSpPr txBox="1"/>
          <p:nvPr/>
        </p:nvSpPr>
        <p:spPr>
          <a:xfrm>
            <a:off x="533400" y="2286000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Cut along the dark lines.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Fold the flaps inward along the dotted line.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8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9966FF"/>
                </a:solidFill>
              </a:rPr>
              <a:t>Exposition</a:t>
            </a:r>
            <a:endParaRPr lang="en-US" b="1" dirty="0">
              <a:solidFill>
                <a:srgbClr val="9966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Introduces the setting, the characters, and the conflict  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Provides important background information</a:t>
            </a:r>
            <a:br>
              <a:rPr lang="en-US" dirty="0" smtClean="0"/>
            </a:b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20810</TotalTime>
  <Words>1032</Words>
  <Application>Microsoft Macintosh PowerPoint</Application>
  <PresentationFormat>On-screen Show (4:3)</PresentationFormat>
  <Paragraphs>185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Basic Literary terms</vt:lpstr>
      <vt:lpstr>Characterization</vt:lpstr>
      <vt:lpstr>Characterization</vt:lpstr>
      <vt:lpstr>Point of View Outline</vt:lpstr>
      <vt:lpstr>Point of View Matrix</vt:lpstr>
      <vt:lpstr>Setting</vt:lpstr>
      <vt:lpstr>Series of events in a story.  Generally, almost all plots center on at least one conflict, or problem, that the characters struggle to resolve. </vt:lpstr>
      <vt:lpstr>PowerPoint Presentation</vt:lpstr>
      <vt:lpstr>Exposition</vt:lpstr>
      <vt:lpstr>Exciting Force</vt:lpstr>
      <vt:lpstr>Rising Action</vt:lpstr>
      <vt:lpstr>Climax</vt:lpstr>
      <vt:lpstr>Falling Action</vt:lpstr>
      <vt:lpstr>Resolution</vt:lpstr>
      <vt:lpstr>Conflict </vt:lpstr>
      <vt:lpstr>Theme</vt:lpstr>
      <vt:lpstr>Theme</vt:lpstr>
      <vt:lpstr>Mood vs. Tone</vt:lpstr>
      <vt:lpstr>Purpose</vt:lpstr>
      <vt:lpstr>Foreshadowing and Flashback</vt:lpstr>
      <vt:lpstr>Irony </vt:lpstr>
      <vt:lpstr>Simile vs. Metaphor</vt:lpstr>
      <vt:lpstr>PowerPoint Presentation</vt:lpstr>
      <vt:lpstr>Hyperbole</vt:lpstr>
      <vt:lpstr>Allusion</vt:lpstr>
      <vt:lpstr>Onomatopoeia</vt:lpstr>
      <vt:lpstr>You made it!</vt:lpstr>
      <vt:lpstr>The author’s opinion that comes through in a piece, which is often shaped by a number of different factors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Literary terms</dc:title>
  <dc:creator> </dc:creator>
  <cp:lastModifiedBy>Kristen Schweer</cp:lastModifiedBy>
  <cp:revision>50</cp:revision>
  <dcterms:created xsi:type="dcterms:W3CDTF">2009-08-24T22:01:31Z</dcterms:created>
  <dcterms:modified xsi:type="dcterms:W3CDTF">2014-08-13T15:02:25Z</dcterms:modified>
</cp:coreProperties>
</file>