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9" r:id="rId18"/>
    <p:sldId id="278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RZFYuX84n1U&amp;list=PLopJhusTRlp-LpAwamNGaEZyeEsxOZjH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VsRQSazjl4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H3MiaSG1SMQ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BXSK6pJ9uk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43000"/>
          </a:blip>
          <a:stretch>
            <a:fillRect/>
          </a:stretch>
        </p:blipFill>
        <p:spPr>
          <a:xfrm>
            <a:off x="657813" y="0"/>
            <a:ext cx="7970376" cy="6850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Dramatic Literary Terms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3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reference to something outside of the text, usually another literary work.</a:t>
            </a:r>
          </a:p>
          <a:p>
            <a:r>
              <a:rPr lang="en-US" sz="2800" dirty="0" smtClean="0"/>
              <a:t>Ex: Act 2, Scene 4: </a:t>
            </a:r>
            <a:r>
              <a:rPr lang="en-US" sz="2800" dirty="0" err="1" smtClean="0"/>
              <a:t>Mercutio</a:t>
            </a:r>
            <a:r>
              <a:rPr lang="en-US" sz="2800" dirty="0" smtClean="0"/>
              <a:t> describes </a:t>
            </a:r>
            <a:r>
              <a:rPr lang="en-US" sz="2800" dirty="0" err="1" smtClean="0"/>
              <a:t>Tybalt</a:t>
            </a:r>
            <a:r>
              <a:rPr lang="en-US" sz="2800" dirty="0" smtClean="0"/>
              <a:t> as, “More than Prince of Cats. O, he’s the courageous captain of compliments.”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 allusion to the medieval fable, </a:t>
            </a:r>
            <a:r>
              <a:rPr lang="en-US" sz="2800" u="sng" dirty="0" smtClean="0"/>
              <a:t>Reynard the Fox</a:t>
            </a:r>
            <a:r>
              <a:rPr lang="en-US" sz="2800" dirty="0" smtClean="0"/>
              <a:t>, and its </a:t>
            </a:r>
            <a:r>
              <a:rPr lang="en-US" sz="2800" dirty="0" err="1" smtClean="0"/>
              <a:t>charcter</a:t>
            </a:r>
            <a:r>
              <a:rPr lang="en-US" sz="2800" dirty="0" smtClean="0"/>
              <a:t> of </a:t>
            </a:r>
            <a:r>
              <a:rPr lang="en-US" sz="2800" dirty="0" err="1" smtClean="0"/>
              <a:t>Tybert</a:t>
            </a:r>
            <a:r>
              <a:rPr lang="en-US" sz="2800" dirty="0" smtClean="0"/>
              <a:t> who is this prince of cats.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0148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1371303"/>
            <a:ext cx="3708400" cy="5486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3200" y="1828800"/>
            <a:ext cx="4893733" cy="42973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sz="2800" dirty="0" smtClean="0"/>
              <a:t>character who provides a striking contrast to another character</a:t>
            </a:r>
          </a:p>
          <a:p>
            <a:r>
              <a:rPr lang="en-US" sz="2800" dirty="0" smtClean="0"/>
              <a:t>Ex: Act 1: Love-sick/romantic Romeo and fiery </a:t>
            </a:r>
            <a:r>
              <a:rPr lang="en-US" sz="2800" dirty="0" err="1" smtClean="0"/>
              <a:t>Tybalt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76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Juxtaposition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scene that provides a striking contrast to another scene. </a:t>
            </a:r>
            <a:endParaRPr lang="en-US" sz="2800" dirty="0"/>
          </a:p>
          <a:p>
            <a:r>
              <a:rPr lang="en-US" sz="2800" dirty="0" smtClean="0"/>
              <a:t>Ex: Act 2, Scene 1: </a:t>
            </a:r>
            <a:r>
              <a:rPr lang="en-US" sz="2800" dirty="0" err="1" smtClean="0"/>
              <a:t>Mercutio’s</a:t>
            </a:r>
            <a:r>
              <a:rPr lang="en-US" sz="2800" dirty="0" smtClean="0"/>
              <a:t> dirty-mouthed views of love and Act 2, Scene 2: “The Balcony Scene” in which Romeo and Juliet express their pure love for one another.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868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When the audience knows something that the characters do not.</a:t>
            </a:r>
          </a:p>
          <a:p>
            <a:r>
              <a:rPr lang="en-US" sz="2800" dirty="0" smtClean="0"/>
              <a:t>Ex: Romeo does not want to fight </a:t>
            </a:r>
            <a:r>
              <a:rPr lang="en-US" sz="2800" dirty="0" err="1" smtClean="0"/>
              <a:t>Tybalt</a:t>
            </a:r>
            <a:r>
              <a:rPr lang="en-US" sz="2800" dirty="0" smtClean="0"/>
              <a:t> because he has married Juliet. (Romeo knows, the audience knows, but the other characters in the scene do not.)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>
                <a:hlinkClick r:id="rId2"/>
              </a:rPr>
              <a:t>Example #2</a:t>
            </a:r>
            <a:br>
              <a:rPr lang="en-US" sz="2800" dirty="0" smtClean="0">
                <a:hlinkClick r:id="rId2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945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comparison between two unlike objects that suggests a similarity</a:t>
            </a:r>
          </a:p>
          <a:p>
            <a:r>
              <a:rPr lang="en-US" sz="2800" dirty="0" smtClean="0"/>
              <a:t>Ex: Act 2, Scene 2: Romeo declares, “It is the east, and </a:t>
            </a:r>
            <a:r>
              <a:rPr lang="en-US" sz="2800" u="sng" dirty="0" smtClean="0"/>
              <a:t>Juliet is the sun</a:t>
            </a:r>
            <a:r>
              <a:rPr lang="en-US" sz="2800" dirty="0" smtClean="0"/>
              <a:t>!”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1896532" y="3899407"/>
            <a:ext cx="5283201" cy="295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16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3995737" cy="4297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exaggeration for the sake of emphasis</a:t>
            </a:r>
          </a:p>
          <a:p>
            <a:r>
              <a:rPr lang="en-US" sz="2800" dirty="0" smtClean="0"/>
              <a:t>Ex: Act 2, Scene 2: Juliet tells Romeo, “A </a:t>
            </a:r>
            <a:r>
              <a:rPr lang="en-US" sz="2800" u="sng" dirty="0" smtClean="0"/>
              <a:t>thousand</a:t>
            </a:r>
            <a:r>
              <a:rPr lang="en-US" sz="2800" dirty="0" smtClean="0"/>
              <a:t> times goodnight!”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53000"/>
          </a:blip>
          <a:stretch>
            <a:fillRect/>
          </a:stretch>
        </p:blipFill>
        <p:spPr>
          <a:xfrm>
            <a:off x="4645233" y="1998134"/>
            <a:ext cx="4498767" cy="336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6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45000"/>
          </a:blip>
          <a:stretch>
            <a:fillRect/>
          </a:stretch>
        </p:blipFill>
        <p:spPr>
          <a:xfrm>
            <a:off x="6874932" y="3844214"/>
            <a:ext cx="2269067" cy="30137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comparison between two things using “like” or “as”</a:t>
            </a:r>
          </a:p>
          <a:p>
            <a:r>
              <a:rPr lang="en-US" sz="2800" dirty="0" smtClean="0"/>
              <a:t>Ex: Act 2, Scene 2: Juliet tells Romeo, “I have not joy of this contract tonight…too</a:t>
            </a:r>
            <a:r>
              <a:rPr lang="en-US" sz="2800" u="sng" dirty="0" smtClean="0"/>
              <a:t> like </a:t>
            </a:r>
            <a:r>
              <a:rPr lang="en-US" sz="2800" dirty="0" smtClean="0"/>
              <a:t>the lightning, which doth cease to be.”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7863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Iambic Pentameter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popular metrical line (rhythm)</a:t>
            </a:r>
          </a:p>
          <a:p>
            <a:r>
              <a:rPr lang="en-US" dirty="0" smtClean="0"/>
              <a:t>Measured in pairs of syllables called “feet”</a:t>
            </a:r>
          </a:p>
          <a:p>
            <a:r>
              <a:rPr lang="en-US" dirty="0" smtClean="0"/>
              <a:t>First syllable is unstressed followed by a stressed syllable</a:t>
            </a:r>
          </a:p>
          <a:p>
            <a:r>
              <a:rPr lang="en-US" dirty="0" smtClean="0"/>
              <a:t>Pentameter = 5 “feet” </a:t>
            </a:r>
          </a:p>
          <a:p>
            <a:r>
              <a:rPr lang="en-US" dirty="0" smtClean="0"/>
              <a:t>Heartbeat; “Trapeze”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83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 lines long</a:t>
            </a:r>
          </a:p>
          <a:p>
            <a:r>
              <a:rPr lang="en-US" dirty="0" smtClean="0"/>
              <a:t>Follows a rhyme scheme: a-b-a-b, c-d-c-d. e-f-e-f, g-g</a:t>
            </a:r>
          </a:p>
          <a:p>
            <a:r>
              <a:rPr lang="en-US" dirty="0" smtClean="0"/>
              <a:t>The last two lines are a rhyming couplet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8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116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40" y="1345920"/>
            <a:ext cx="8916060" cy="5512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Let me not to the marriage of true </a:t>
            </a:r>
            <a:r>
              <a:rPr lang="en-US" b="1" dirty="0" smtClean="0">
                <a:solidFill>
                  <a:srgbClr val="FF0000"/>
                </a:solidFill>
              </a:rPr>
              <a:t>minds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Admit impediments, love is not </a:t>
            </a:r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love</a:t>
            </a:r>
            <a:b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en-US" b="1" dirty="0" smtClean="0"/>
              <a:t>Which alters when it alteration </a:t>
            </a:r>
            <a:r>
              <a:rPr lang="en-US" b="1" dirty="0" smtClean="0">
                <a:solidFill>
                  <a:srgbClr val="FF0000"/>
                </a:solidFill>
              </a:rPr>
              <a:t>finds,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Or bends with the remover to </a:t>
            </a:r>
            <a:r>
              <a:rPr lang="en-US" b="1" dirty="0" smtClean="0">
                <a:solidFill>
                  <a:srgbClr val="F55433"/>
                </a:solidFill>
              </a:rPr>
              <a:t>remove.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 no, it is an ever-fixed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mark</a:t>
            </a:r>
            <a:b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b="1" dirty="0" smtClean="0"/>
              <a:t>That looks on tempest and is never </a:t>
            </a:r>
            <a:r>
              <a:rPr lang="en-US" b="1" dirty="0" smtClean="0">
                <a:solidFill>
                  <a:srgbClr val="008000"/>
                </a:solidFill>
              </a:rPr>
              <a:t>shaken;</a:t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/>
              <a:t>It is the star to every </a:t>
            </a:r>
            <a:r>
              <a:rPr lang="en-US" b="1" dirty="0" err="1" smtClean="0"/>
              <a:t>wand’ring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8D92D"/>
                </a:solidFill>
              </a:rPr>
              <a:t>bark, </a:t>
            </a:r>
            <a:br>
              <a:rPr lang="en-US" b="1" dirty="0" smtClean="0">
                <a:solidFill>
                  <a:srgbClr val="F8D92D"/>
                </a:solidFill>
              </a:rPr>
            </a:br>
            <a:r>
              <a:rPr lang="en-US" b="1" dirty="0" smtClean="0"/>
              <a:t>Whose worth’s unknown, although his height be </a:t>
            </a:r>
            <a:r>
              <a:rPr lang="en-US" b="1" dirty="0" smtClean="0">
                <a:solidFill>
                  <a:srgbClr val="008000"/>
                </a:solidFill>
              </a:rPr>
              <a:t>taken.</a:t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/>
              <a:t>Love’s not Time’s fool, though rosy lips and </a:t>
            </a:r>
            <a:r>
              <a:rPr lang="en-US" b="1" dirty="0" smtClean="0">
                <a:solidFill>
                  <a:srgbClr val="3366FF"/>
                </a:solidFill>
              </a:rPr>
              <a:t>cheeks</a:t>
            </a:r>
            <a:br>
              <a:rPr lang="en-US" b="1" dirty="0" smtClean="0">
                <a:solidFill>
                  <a:srgbClr val="3366FF"/>
                </a:solidFill>
              </a:rPr>
            </a:br>
            <a:r>
              <a:rPr lang="en-US" b="1" dirty="0" smtClean="0"/>
              <a:t>Within his bending sickle’s compass </a:t>
            </a:r>
            <a:r>
              <a:rPr lang="en-US" b="1" dirty="0" smtClean="0">
                <a:solidFill>
                  <a:srgbClr val="660066"/>
                </a:solidFill>
              </a:rPr>
              <a:t>come,</a:t>
            </a:r>
            <a:br>
              <a:rPr lang="en-US" b="1" dirty="0" smtClean="0">
                <a:solidFill>
                  <a:srgbClr val="660066"/>
                </a:solidFill>
              </a:rPr>
            </a:br>
            <a:r>
              <a:rPr lang="en-US" b="1" dirty="0" smtClean="0"/>
              <a:t>Love alters not with his brief hours and </a:t>
            </a:r>
            <a:r>
              <a:rPr lang="en-US" b="1" dirty="0" smtClean="0">
                <a:solidFill>
                  <a:srgbClr val="3366FF"/>
                </a:solidFill>
              </a:rPr>
              <a:t>weeks,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But it bears it out even to the edge of </a:t>
            </a:r>
            <a:r>
              <a:rPr lang="en-US" b="1" dirty="0" smtClean="0">
                <a:solidFill>
                  <a:srgbClr val="660066"/>
                </a:solidFill>
              </a:rPr>
              <a:t>doom: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If this be error and upon me </a:t>
            </a:r>
            <a:r>
              <a:rPr lang="en-US" b="1" dirty="0" smtClean="0">
                <a:solidFill>
                  <a:srgbClr val="E11893"/>
                </a:solidFill>
              </a:rPr>
              <a:t>proved,</a:t>
            </a:r>
            <a:br>
              <a:rPr lang="en-US" b="1" dirty="0" smtClean="0">
                <a:solidFill>
                  <a:srgbClr val="E11893"/>
                </a:solidFill>
              </a:rPr>
            </a:br>
            <a:r>
              <a:rPr lang="en-US" b="1" dirty="0" smtClean="0"/>
              <a:t>I never writ, nor no man ever </a:t>
            </a:r>
            <a:r>
              <a:rPr lang="en-US" b="1" dirty="0" smtClean="0">
                <a:solidFill>
                  <a:srgbClr val="E11893"/>
                </a:solidFill>
              </a:rPr>
              <a:t>loved.</a:t>
            </a:r>
            <a:endParaRPr lang="en-US" b="1" dirty="0">
              <a:solidFill>
                <a:srgbClr val="E118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5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Rhymed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" y="1557866"/>
            <a:ext cx="7583488" cy="5046134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Contains a rhythm, a pattern, and rhymes</a:t>
            </a:r>
          </a:p>
          <a:p>
            <a:r>
              <a:rPr lang="en-US" sz="2800" dirty="0" smtClean="0"/>
              <a:t>Used intermittently when Romeo and Juliet are speaking of their love for one another or when a nobleman is passionate about something.</a:t>
            </a:r>
          </a:p>
          <a:p>
            <a:r>
              <a:rPr lang="en-US" sz="2800" dirty="0" smtClean="0"/>
              <a:t>Ex: Act 1, Scene 5: Romeo says to Juliet,</a:t>
            </a:r>
            <a:br>
              <a:rPr lang="en-US" sz="2800" dirty="0" smtClean="0"/>
            </a:br>
            <a:r>
              <a:rPr lang="en-US" sz="2800" dirty="0" smtClean="0"/>
              <a:t> “If I profane with my </a:t>
            </a:r>
            <a:r>
              <a:rPr lang="en-US" sz="2800" dirty="0" err="1" smtClean="0"/>
              <a:t>unworthiest</a:t>
            </a:r>
            <a:r>
              <a:rPr lang="en-US" sz="2800" dirty="0" smtClean="0"/>
              <a:t> </a:t>
            </a:r>
            <a:r>
              <a:rPr lang="en-US" sz="2800" u="sng" dirty="0" smtClean="0"/>
              <a:t>hand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This holy shrine, the gentle sin is </a:t>
            </a:r>
            <a:r>
              <a:rPr lang="en-US" sz="2800" u="sng" dirty="0" smtClean="0"/>
              <a:t>this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My lips, two blushing pilgrims, read </a:t>
            </a:r>
            <a:r>
              <a:rPr lang="en-US" sz="2800" u="sng" dirty="0" smtClean="0"/>
              <a:t>stand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To smooth that rough touch with a tender </a:t>
            </a:r>
            <a:r>
              <a:rPr lang="en-US" sz="2800" u="sng" dirty="0" smtClean="0"/>
              <a:t>kiss</a:t>
            </a:r>
            <a:r>
              <a:rPr lang="en-US" sz="28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126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verse/blank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91733"/>
            <a:ext cx="7583488" cy="5266267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Contains a rhythm or pattern, but does not rhyme</a:t>
            </a:r>
          </a:p>
          <a:p>
            <a:r>
              <a:rPr lang="en-US" sz="2800" dirty="0" smtClean="0"/>
              <a:t>Used by nobility and the educated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Ex: Act 1, Scene 1: Lord Montague tells </a:t>
            </a:r>
            <a:r>
              <a:rPr lang="en-US" sz="2800" dirty="0" err="1" smtClean="0"/>
              <a:t>Benvolio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“Both by myself and many other </a:t>
            </a:r>
            <a:r>
              <a:rPr lang="en-US" sz="2800" u="sng" dirty="0" smtClean="0"/>
              <a:t>friends</a:t>
            </a:r>
            <a:r>
              <a:rPr lang="en-US" sz="2800" dirty="0" smtClean="0"/>
              <a:t>;</a:t>
            </a:r>
            <a:br>
              <a:rPr lang="en-US" sz="2800" dirty="0" smtClean="0"/>
            </a:br>
            <a:r>
              <a:rPr lang="en-US" sz="2800" dirty="0" smtClean="0"/>
              <a:t>But he, his own affections’ </a:t>
            </a:r>
            <a:r>
              <a:rPr lang="en-US" sz="2800" u="sng" dirty="0" smtClean="0"/>
              <a:t>counselor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Is to himself– I will not say how </a:t>
            </a:r>
            <a:r>
              <a:rPr lang="en-US" sz="2800" u="sng" dirty="0" smtClean="0"/>
              <a:t>true</a:t>
            </a:r>
            <a:r>
              <a:rPr lang="en-US" sz="2800" dirty="0" smtClean="0"/>
              <a:t>—</a:t>
            </a:r>
            <a:br>
              <a:rPr lang="en-US" sz="2800" dirty="0" smtClean="0"/>
            </a:br>
            <a:r>
              <a:rPr lang="en-US" sz="2800" dirty="0" smtClean="0"/>
              <a:t>But to himself so secret and so </a:t>
            </a:r>
            <a:r>
              <a:rPr lang="en-US" sz="2800" u="sng" dirty="0" smtClean="0"/>
              <a:t>close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128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Written like ordinary language (no rhythm or rhyme)</a:t>
            </a:r>
          </a:p>
          <a:p>
            <a:r>
              <a:rPr lang="en-US" sz="2800" dirty="0" smtClean="0"/>
              <a:t>Used by nobility when losing their minds and/or by commoners and servants</a:t>
            </a:r>
          </a:p>
          <a:p>
            <a:endParaRPr lang="en-US" sz="2800" dirty="0"/>
          </a:p>
          <a:p>
            <a:r>
              <a:rPr lang="en-US" sz="2800" dirty="0" smtClean="0"/>
              <a:t>Ex: Act 1, Scene 1: Sampson tells Abram,</a:t>
            </a:r>
            <a:br>
              <a:rPr lang="en-US" sz="2800" dirty="0" smtClean="0"/>
            </a:br>
            <a:r>
              <a:rPr lang="en-US" sz="2800" dirty="0" smtClean="0"/>
              <a:t>“Nay, as they dare. I will bite my thumb at them, which is disgrace to them, if they bear it.”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201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long speech made by one character to other characters (and the audience)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Ex: </a:t>
            </a:r>
            <a:r>
              <a:rPr lang="en-US" sz="2800" dirty="0" smtClean="0">
                <a:hlinkClick r:id="rId2"/>
              </a:rPr>
              <a:t>Act 1, Scene 4: Mercutio</a:t>
            </a:r>
            <a:br>
              <a:rPr lang="en-US" sz="2800" dirty="0" smtClean="0">
                <a:hlinkClick r:id="rId2"/>
              </a:rPr>
            </a:br>
            <a:r>
              <a:rPr lang="en-US" sz="2800" dirty="0" smtClean="0"/>
              <a:t> (1:00 in)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“O, then I see Queen </a:t>
            </a:r>
            <a:r>
              <a:rPr lang="en-US" sz="2800" dirty="0" err="1" smtClean="0"/>
              <a:t>Mab</a:t>
            </a:r>
            <a:r>
              <a:rPr lang="en-US" sz="2800" dirty="0" smtClean="0"/>
              <a:t> hath been with you.</a:t>
            </a:r>
            <a:br>
              <a:rPr lang="en-US" sz="2800" dirty="0" smtClean="0"/>
            </a:br>
            <a:r>
              <a:rPr lang="en-US" sz="2800" dirty="0" smtClean="0"/>
              <a:t>She is the fairies’ midwife, and she comes</a:t>
            </a:r>
            <a:br>
              <a:rPr lang="en-US" sz="2800" dirty="0" smtClean="0"/>
            </a:br>
            <a:r>
              <a:rPr lang="en-US" sz="2800" dirty="0" smtClean="0"/>
              <a:t>In shape no bigger than an agate stone</a:t>
            </a:r>
            <a:br>
              <a:rPr lang="en-US" sz="2800" dirty="0" smtClean="0"/>
            </a:br>
            <a:r>
              <a:rPr lang="en-US" sz="2800" dirty="0" smtClean="0"/>
              <a:t>On the forefinger of an alderman…”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173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Soliloquy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long speech made by one character to him/herself (and the audience)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Ex: </a:t>
            </a:r>
            <a:r>
              <a:rPr lang="en-US" sz="2800" dirty="0" smtClean="0">
                <a:hlinkClick r:id="rId2"/>
              </a:rPr>
              <a:t>Act 2, Scene 2: Romeo spying on Juliet from below…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758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4334404" cy="4297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remark whispered by one character to another character, which other characters are not supposed to hear.</a:t>
            </a:r>
          </a:p>
          <a:p>
            <a:r>
              <a:rPr lang="en-US" sz="2800" dirty="0" smtClean="0"/>
              <a:t>Ex: Act 1, Scene 1: Sampson’s </a:t>
            </a:r>
            <a:br>
              <a:rPr lang="en-US" sz="2800" dirty="0" smtClean="0"/>
            </a:br>
            <a:r>
              <a:rPr lang="en-US" sz="2800" dirty="0" smtClean="0"/>
              <a:t>“Is the law of our side if I say ay?” (to Gregory)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53000"/>
          </a:blip>
          <a:stretch>
            <a:fillRect/>
          </a:stretch>
        </p:blipFill>
        <p:spPr>
          <a:xfrm>
            <a:off x="4944533" y="2147365"/>
            <a:ext cx="4199467" cy="309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2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Giving human qualities to an object, animal, or idea</a:t>
            </a:r>
          </a:p>
          <a:p>
            <a:r>
              <a:rPr lang="en-US" sz="2800" dirty="0" smtClean="0"/>
              <a:t>Ex: Act 2, Scene 3: Friar Laurence speaks of nature and says, “The grey-eyed morn</a:t>
            </a:r>
            <a:r>
              <a:rPr lang="en-US" sz="2800" u="sng" dirty="0" smtClean="0"/>
              <a:t> smiles </a:t>
            </a:r>
            <a:r>
              <a:rPr lang="en-US" sz="2800" dirty="0" smtClean="0"/>
              <a:t>on the </a:t>
            </a:r>
            <a:r>
              <a:rPr lang="en-US" sz="2800" u="sng" dirty="0" smtClean="0"/>
              <a:t>frowning</a:t>
            </a:r>
            <a:r>
              <a:rPr lang="en-US" sz="2800" dirty="0" smtClean="0"/>
              <a:t> night…”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0163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play on words</a:t>
            </a:r>
          </a:p>
          <a:p>
            <a:r>
              <a:rPr lang="en-US" sz="2800" dirty="0" smtClean="0"/>
              <a:t>Ex: Act 3, Scene 1: </a:t>
            </a:r>
            <a:r>
              <a:rPr lang="en-US" sz="2800" dirty="0" err="1" smtClean="0"/>
              <a:t>Mercutio</a:t>
            </a:r>
            <a:r>
              <a:rPr lang="en-US" sz="2800" dirty="0"/>
              <a:t> </a:t>
            </a:r>
            <a:r>
              <a:rPr lang="en-US" sz="2800" dirty="0" smtClean="0"/>
              <a:t>says, “Ask for me tomorrow and you shall find me a </a:t>
            </a:r>
            <a:r>
              <a:rPr lang="en-US" sz="2800" u="sng" dirty="0" smtClean="0"/>
              <a:t>grave</a:t>
            </a:r>
            <a:r>
              <a:rPr lang="en-US" sz="2800" dirty="0" smtClean="0"/>
              <a:t> man.”</a:t>
            </a:r>
          </a:p>
          <a:p>
            <a:r>
              <a:rPr lang="en-US" sz="2800" dirty="0" smtClean="0">
                <a:hlinkClick r:id="rId2"/>
              </a:rPr>
              <a:t>Lion King Pun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951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1843</TotalTime>
  <Words>617</Words>
  <Application>Microsoft Macintosh PowerPoint</Application>
  <PresentationFormat>On-screen Show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Precedent</vt:lpstr>
      <vt:lpstr>Dramatic Literary Terms</vt:lpstr>
      <vt:lpstr>Rhymed Verse</vt:lpstr>
      <vt:lpstr>Free verse/blank verse</vt:lpstr>
      <vt:lpstr>Prose</vt:lpstr>
      <vt:lpstr>Monologue</vt:lpstr>
      <vt:lpstr>Soliloquy</vt:lpstr>
      <vt:lpstr>Aside</vt:lpstr>
      <vt:lpstr>Personification</vt:lpstr>
      <vt:lpstr>Pun</vt:lpstr>
      <vt:lpstr>Allusion</vt:lpstr>
      <vt:lpstr>Foil</vt:lpstr>
      <vt:lpstr>Juxtaposition</vt:lpstr>
      <vt:lpstr>Dramatic Irony</vt:lpstr>
      <vt:lpstr>Metaphor</vt:lpstr>
      <vt:lpstr>Hyperbole</vt:lpstr>
      <vt:lpstr>Simile</vt:lpstr>
      <vt:lpstr>Iambic Pentameter</vt:lpstr>
      <vt:lpstr>Sonnet</vt:lpstr>
      <vt:lpstr>Sonnet 116</vt:lpstr>
    </vt:vector>
  </TitlesOfParts>
  <Company>Bellevue 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Dramatic Literary Terms</dc:title>
  <dc:creator>Kristen Schweer</dc:creator>
  <cp:lastModifiedBy>Kristen Schweer</cp:lastModifiedBy>
  <cp:revision>18</cp:revision>
  <dcterms:created xsi:type="dcterms:W3CDTF">2013-02-06T13:23:05Z</dcterms:created>
  <dcterms:modified xsi:type="dcterms:W3CDTF">2015-02-17T14:27:12Z</dcterms:modified>
</cp:coreProperties>
</file>