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EDDBA-53D8-1E4F-8E0E-DA527B709A78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6C0C3-9F45-DE4A-8C43-F6CD9C17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Sandlot,</a:t>
            </a:r>
            <a:r>
              <a:rPr lang="en-US" baseline="0" dirty="0" smtClean="0"/>
              <a:t> The Lion King, </a:t>
            </a:r>
            <a:br>
              <a:rPr lang="en-US" baseline="0" dirty="0" smtClean="0"/>
            </a:br>
            <a:r>
              <a:rPr lang="en-US" dirty="0" smtClean="0"/>
              <a:t>2) Now</a:t>
            </a:r>
            <a:r>
              <a:rPr lang="en-US" baseline="0" dirty="0" smtClean="0"/>
              <a:t> &amp; Then </a:t>
            </a:r>
            <a:br>
              <a:rPr lang="en-US" baseline="0" dirty="0" smtClean="0"/>
            </a:br>
            <a:r>
              <a:rPr lang="en-US" baseline="0" dirty="0" smtClean="0"/>
              <a:t>3) All Sports movies</a:t>
            </a:r>
            <a:br>
              <a:rPr lang="en-US" baseline="0" dirty="0" smtClean="0"/>
            </a:br>
            <a:r>
              <a:rPr lang="en-US" baseline="0" dirty="0" smtClean="0"/>
              <a:t>4) Milk, Hunger Games, War movies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6C0C3-9F45-DE4A-8C43-F6CD9C179C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9 &amp; 9A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17" y="2221546"/>
            <a:ext cx="6731000" cy="37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conflict</a:t>
            </a:r>
            <a:r>
              <a:rPr lang="en-US" dirty="0" smtClean="0"/>
              <a:t> is directly </a:t>
            </a:r>
            <a:r>
              <a:rPr lang="en-US" b="1" dirty="0" smtClean="0"/>
              <a:t>confronted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6333" y="5228167"/>
            <a:ext cx="1524000" cy="21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90333" y="4106333"/>
            <a:ext cx="1480874" cy="1121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07" y="4106333"/>
            <a:ext cx="1418960" cy="783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0167" y="4889500"/>
            <a:ext cx="1375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1344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68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718983" y="440266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00650" y="43814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85983" y="462491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348957" y="3884083"/>
            <a:ext cx="444500" cy="4445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Effects </a:t>
            </a:r>
            <a:r>
              <a:rPr lang="en-US" dirty="0" smtClean="0"/>
              <a:t>of the </a:t>
            </a:r>
            <a:r>
              <a:rPr lang="en-US" b="1" dirty="0" smtClean="0"/>
              <a:t>climax </a:t>
            </a:r>
            <a:r>
              <a:rPr lang="en-US" dirty="0" smtClean="0"/>
              <a:t>are shown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6333" y="5228167"/>
            <a:ext cx="1524000" cy="21166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90333" y="4106333"/>
            <a:ext cx="1480874" cy="1121834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07" y="4106333"/>
            <a:ext cx="1418960" cy="783167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0167" y="4889500"/>
            <a:ext cx="1375833" cy="0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5-Point Star 7"/>
          <p:cNvSpPr/>
          <p:nvPr/>
        </p:nvSpPr>
        <p:spPr>
          <a:xfrm>
            <a:off x="1344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68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718983" y="440266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00650" y="4381499"/>
            <a:ext cx="444500" cy="4445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85983" y="462491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348957" y="3884083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Tells how the story </a:t>
            </a:r>
            <a:r>
              <a:rPr lang="en-US" b="1" dirty="0" smtClean="0"/>
              <a:t>ends</a:t>
            </a:r>
            <a:endParaRPr lang="en-US" dirty="0" smtClean="0"/>
          </a:p>
          <a:p>
            <a:r>
              <a:rPr lang="en-US" dirty="0" smtClean="0"/>
              <a:t>Ties up loose ends</a:t>
            </a:r>
          </a:p>
          <a:p>
            <a:r>
              <a:rPr lang="en-US" dirty="0" smtClean="0"/>
              <a:t>Short stories may not have a resolution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6333" y="5228167"/>
            <a:ext cx="1524000" cy="21166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90333" y="4106333"/>
            <a:ext cx="1480874" cy="1121834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07" y="4106333"/>
            <a:ext cx="1418960" cy="783167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0167" y="4889500"/>
            <a:ext cx="1375833" cy="0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5-Point Star 7"/>
          <p:cNvSpPr/>
          <p:nvPr/>
        </p:nvSpPr>
        <p:spPr>
          <a:xfrm>
            <a:off x="1344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68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718983" y="440266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00650" y="43814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85983" y="4667250"/>
            <a:ext cx="444500" cy="4445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348957" y="3884083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message </a:t>
            </a:r>
            <a:r>
              <a:rPr lang="en-US" dirty="0" smtClean="0"/>
              <a:t>the writer presents through the </a:t>
            </a:r>
            <a:r>
              <a:rPr lang="en-US" b="1" dirty="0" smtClean="0"/>
              <a:t>plot</a:t>
            </a:r>
            <a:r>
              <a:rPr lang="en-US" dirty="0" smtClean="0"/>
              <a:t> and the </a:t>
            </a:r>
            <a:r>
              <a:rPr lang="en-US" b="1" dirty="0" smtClean="0"/>
              <a:t>characters</a:t>
            </a:r>
            <a:endParaRPr lang="en-US" dirty="0" smtClean="0"/>
          </a:p>
          <a:p>
            <a:r>
              <a:rPr lang="en-US" dirty="0" smtClean="0"/>
              <a:t>The theme is often about </a:t>
            </a:r>
            <a:r>
              <a:rPr lang="en-US" b="1" dirty="0" smtClean="0"/>
              <a:t>life </a:t>
            </a:r>
            <a:r>
              <a:rPr lang="en-US" dirty="0" smtClean="0"/>
              <a:t>or a </a:t>
            </a:r>
            <a:r>
              <a:rPr lang="en-US" b="1" dirty="0" smtClean="0"/>
              <a:t>lesson </a:t>
            </a:r>
            <a:r>
              <a:rPr lang="en-US" dirty="0" smtClean="0"/>
              <a:t>learned by the characters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7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77" r="-7577"/>
          <a:stretch>
            <a:fillRect/>
          </a:stretch>
        </p:blipFill>
        <p:spPr>
          <a:xfrm>
            <a:off x="571500" y="1916113"/>
            <a:ext cx="8116888" cy="4579937"/>
          </a:xfrm>
        </p:spPr>
      </p:pic>
    </p:spTree>
    <p:extLst>
      <p:ext uri="{BB962C8B-B14F-4D97-AF65-F5344CB8AC3E}">
        <p14:creationId xmlns:p14="http://schemas.microsoft.com/office/powerpoint/2010/main" val="101937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think of some movies or books with these common themes?</a:t>
            </a:r>
          </a:p>
          <a:p>
            <a:r>
              <a:rPr lang="en-US" dirty="0" smtClean="0"/>
              <a:t>Growing up</a:t>
            </a:r>
          </a:p>
          <a:p>
            <a:r>
              <a:rPr lang="en-US" dirty="0" smtClean="0"/>
              <a:t>Friendship</a:t>
            </a:r>
          </a:p>
          <a:p>
            <a:r>
              <a:rPr lang="en-US" dirty="0" smtClean="0"/>
              <a:t>Determination</a:t>
            </a:r>
          </a:p>
          <a:p>
            <a:r>
              <a:rPr lang="en-US" dirty="0" smtClean="0"/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327371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33" y="5192713"/>
            <a:ext cx="361950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931459"/>
            <a:ext cx="3931920" cy="3975100"/>
          </a:xfrm>
        </p:spPr>
        <p:txBody>
          <a:bodyPr/>
          <a:lstStyle/>
          <a:p>
            <a:r>
              <a:rPr lang="en-US" dirty="0" smtClean="0"/>
              <a:t>Growing up: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Determination: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833563"/>
            <a:ext cx="3931920" cy="3975100"/>
          </a:xfrm>
        </p:spPr>
        <p:txBody>
          <a:bodyPr/>
          <a:lstStyle/>
          <a:p>
            <a:r>
              <a:rPr lang="en-US" dirty="0" smtClean="0"/>
              <a:t>Friendship: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Courage: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2" y="4322763"/>
            <a:ext cx="36195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833" y="2324100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32" y="2324100"/>
            <a:ext cx="2840168" cy="15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vs.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206110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/>
              <a:t>Mood: </a:t>
            </a:r>
            <a:r>
              <a:rPr lang="en-US" dirty="0" smtClean="0"/>
              <a:t>The </a:t>
            </a:r>
            <a:r>
              <a:rPr lang="en-US" b="1" dirty="0" smtClean="0"/>
              <a:t>emotions </a:t>
            </a:r>
            <a:r>
              <a:rPr lang="en-US" dirty="0" smtClean="0"/>
              <a:t>of the reader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2061104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b="1" dirty="0" smtClean="0"/>
              <a:t>Tone: </a:t>
            </a:r>
            <a:r>
              <a:rPr lang="en-US" dirty="0"/>
              <a:t>The </a:t>
            </a:r>
            <a:r>
              <a:rPr lang="en-US" b="1" dirty="0" smtClean="0"/>
              <a:t>attitude</a:t>
            </a:r>
            <a:r>
              <a:rPr lang="en-US" dirty="0" smtClean="0"/>
              <a:t> </a:t>
            </a:r>
            <a:r>
              <a:rPr lang="en-US" dirty="0"/>
              <a:t>of the author toward the subject. It usually reflects the author’s </a:t>
            </a:r>
            <a:r>
              <a:rPr lang="en-US" b="1" dirty="0" smtClean="0"/>
              <a:t>opinion </a:t>
            </a:r>
            <a:r>
              <a:rPr lang="en-US" dirty="0" smtClean="0"/>
              <a:t>or </a:t>
            </a:r>
            <a:r>
              <a:rPr lang="en-US" dirty="0"/>
              <a:t>the character’s mood.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22499" y="3940922"/>
            <a:ext cx="4580467" cy="29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2293937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b="1" dirty="0" smtClean="0"/>
              <a:t>Purpose: </a:t>
            </a:r>
            <a:r>
              <a:rPr lang="en-US" dirty="0" smtClean="0"/>
              <a:t>The main </a:t>
            </a:r>
            <a:r>
              <a:rPr lang="en-US" b="1" dirty="0" smtClean="0"/>
              <a:t>intent</a:t>
            </a:r>
            <a:r>
              <a:rPr lang="en-US" dirty="0" smtClean="0"/>
              <a:t> of the piece.</a:t>
            </a:r>
            <a:br>
              <a:rPr lang="en-US" dirty="0" smtClean="0"/>
            </a:br>
            <a:r>
              <a:rPr lang="en-US" dirty="0" smtClean="0"/>
              <a:t> 	1) Inform</a:t>
            </a:r>
            <a:br>
              <a:rPr lang="en-US" dirty="0" smtClean="0"/>
            </a:br>
            <a:r>
              <a:rPr lang="en-US" dirty="0" smtClean="0"/>
              <a:t> 	</a:t>
            </a:r>
            <a:r>
              <a:rPr lang="en-US" b="1" dirty="0" smtClean="0"/>
              <a:t>2) Persuade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</a:t>
            </a:r>
            <a:r>
              <a:rPr lang="en-US" b="1" dirty="0" smtClean="0"/>
              <a:t>3) Entertain</a:t>
            </a:r>
            <a:br>
              <a:rPr lang="en-US" b="1" dirty="0" smtClean="0"/>
            </a:br>
            <a:r>
              <a:rPr lang="en-US" b="1" dirty="0" smtClean="0"/>
              <a:t> 	</a:t>
            </a:r>
            <a:r>
              <a:rPr lang="en-US" dirty="0" smtClean="0"/>
              <a:t>4) Express an Opinion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2293937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dirty="0" smtClean="0"/>
              <a:t>Newspaper</a:t>
            </a:r>
          </a:p>
          <a:p>
            <a:r>
              <a:rPr lang="en-US" dirty="0" smtClean="0"/>
              <a:t>Advertisement</a:t>
            </a:r>
          </a:p>
          <a:p>
            <a:r>
              <a:rPr lang="en-US" dirty="0" smtClean="0"/>
              <a:t>Fiction Book</a:t>
            </a:r>
          </a:p>
          <a:p>
            <a:r>
              <a:rPr lang="en-US" dirty="0" smtClean="0"/>
              <a:t>Blog Post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36333" y="3069167"/>
            <a:ext cx="2095500" cy="359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36333" y="3619500"/>
            <a:ext cx="2095500" cy="6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9333" y="4085167"/>
            <a:ext cx="1037167" cy="42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61167" y="2370667"/>
            <a:ext cx="2455333" cy="698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2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1934104"/>
          </a:xfrm>
        </p:spPr>
        <p:txBody>
          <a:bodyPr>
            <a:normAutofit/>
          </a:bodyPr>
          <a:lstStyle/>
          <a:p>
            <a:r>
              <a:rPr lang="en-US" b="1" dirty="0" smtClean="0"/>
              <a:t>Foreshadowing:</a:t>
            </a:r>
            <a:br>
              <a:rPr lang="en-US" b="1" dirty="0" smtClean="0"/>
            </a:br>
            <a:r>
              <a:rPr lang="en-US" dirty="0" smtClean="0"/>
              <a:t>a </a:t>
            </a:r>
            <a:r>
              <a:rPr lang="en-US" b="1" dirty="0" smtClean="0"/>
              <a:t>sign</a:t>
            </a:r>
            <a:r>
              <a:rPr lang="en-US" dirty="0" smtClean="0"/>
              <a:t> of something</a:t>
            </a:r>
            <a:br>
              <a:rPr lang="en-US" dirty="0" smtClean="0"/>
            </a:br>
            <a:r>
              <a:rPr lang="en-US" dirty="0" smtClean="0"/>
              <a:t> to come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468" b="-15468"/>
          <a:stretch>
            <a:fillRect/>
          </a:stretch>
        </p:blipFill>
        <p:spPr>
          <a:xfrm>
            <a:off x="3704142" y="1254119"/>
            <a:ext cx="5154108" cy="5210710"/>
          </a:xfrm>
        </p:spPr>
      </p:pic>
    </p:spTree>
    <p:extLst>
      <p:ext uri="{BB962C8B-B14F-4D97-AF65-F5344CB8AC3E}">
        <p14:creationId xmlns:p14="http://schemas.microsoft.com/office/powerpoint/2010/main" val="259591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Main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Protagonist</a:t>
            </a:r>
          </a:p>
          <a:p>
            <a:r>
              <a:rPr lang="en-US" dirty="0" smtClean="0"/>
              <a:t>Central character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Antagonist</a:t>
            </a:r>
          </a:p>
          <a:p>
            <a:r>
              <a:rPr lang="en-US" dirty="0" smtClean="0"/>
              <a:t>Protagonist’s opposition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33" y="342265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713" t="-235" r="39305" b="-1"/>
          <a:stretch/>
        </p:blipFill>
        <p:spPr>
          <a:xfrm>
            <a:off x="5524499" y="3422650"/>
            <a:ext cx="3185609" cy="27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Allusion: </a:t>
            </a:r>
            <a:r>
              <a:rPr lang="en-US" dirty="0" smtClean="0"/>
              <a:t>A </a:t>
            </a:r>
            <a:r>
              <a:rPr lang="en-US" b="1" dirty="0" smtClean="0"/>
              <a:t>reference </a:t>
            </a:r>
            <a:r>
              <a:rPr lang="en-US" dirty="0" smtClean="0"/>
              <a:t>to an </a:t>
            </a:r>
            <a:r>
              <a:rPr lang="en-US" dirty="0"/>
              <a:t>outside literary work, </a:t>
            </a:r>
            <a:r>
              <a:rPr lang="en-US" dirty="0" smtClean="0"/>
              <a:t>famous </a:t>
            </a:r>
            <a:r>
              <a:rPr lang="en-US" b="1" dirty="0" smtClean="0"/>
              <a:t>person</a:t>
            </a:r>
            <a:r>
              <a:rPr lang="en-US" dirty="0" smtClean="0"/>
              <a:t> or </a:t>
            </a:r>
            <a:r>
              <a:rPr lang="en-US" dirty="0"/>
              <a:t>well-known </a:t>
            </a:r>
            <a:r>
              <a:rPr lang="en-US" b="1" dirty="0" smtClean="0"/>
              <a:t>historical</a:t>
            </a:r>
            <a:r>
              <a:rPr lang="en-US" dirty="0" smtClean="0"/>
              <a:t> </a:t>
            </a:r>
            <a:r>
              <a:rPr lang="en-US" dirty="0"/>
              <a:t>event. </a:t>
            </a:r>
            <a:endParaRPr lang="en-US" dirty="0" smtClean="0"/>
          </a:p>
          <a:p>
            <a:r>
              <a:rPr lang="en-US" dirty="0" smtClean="0"/>
              <a:t>“Shut Up And Dance” by Walk the Moon:</a:t>
            </a:r>
            <a:br>
              <a:rPr lang="en-US" dirty="0" smtClean="0"/>
            </a:br>
            <a:r>
              <a:rPr lang="en-US" dirty="0" smtClean="0"/>
              <a:t>      “A backless dress and some beat up sneaks,</a:t>
            </a:r>
            <a:br>
              <a:rPr lang="en-US" dirty="0" smtClean="0"/>
            </a:br>
            <a:r>
              <a:rPr lang="en-US" dirty="0" smtClean="0"/>
              <a:t>       My discotheque, Juliet teenage dream.</a:t>
            </a:r>
            <a:br>
              <a:rPr lang="en-US" dirty="0" smtClean="0"/>
            </a:br>
            <a:r>
              <a:rPr lang="en-US" dirty="0" smtClean="0"/>
              <a:t>       I felt it in my chest as she looked at me.</a:t>
            </a:r>
            <a:br>
              <a:rPr lang="en-US" dirty="0" smtClean="0"/>
            </a:br>
            <a:r>
              <a:rPr lang="en-US" dirty="0" smtClean="0"/>
              <a:t>       I knew we were bound to be together,</a:t>
            </a:r>
            <a:br>
              <a:rPr lang="en-US" dirty="0" smtClean="0"/>
            </a:br>
            <a:r>
              <a:rPr lang="en-US" dirty="0" smtClean="0"/>
              <a:t>       Bound to be together.”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840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54199"/>
            <a:ext cx="8574087" cy="61806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contrast </a:t>
            </a:r>
            <a:r>
              <a:rPr lang="en-US" dirty="0" smtClean="0"/>
              <a:t>between what appears and what really is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163" y="2734734"/>
            <a:ext cx="2632604" cy="32596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Verbal Irony:</a:t>
            </a:r>
            <a:br>
              <a:rPr lang="en-US" b="1" dirty="0" smtClean="0"/>
            </a:br>
            <a:r>
              <a:rPr lang="en-US" dirty="0" smtClean="0"/>
              <a:t>The contrast between what is being </a:t>
            </a:r>
            <a:r>
              <a:rPr lang="en-US" b="1" dirty="0" smtClean="0"/>
              <a:t>said </a:t>
            </a:r>
            <a:r>
              <a:rPr lang="en-US" dirty="0" smtClean="0"/>
              <a:t>and what is actually </a:t>
            </a:r>
            <a:r>
              <a:rPr lang="en-US" b="1" dirty="0" smtClean="0"/>
              <a:t>meant.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80833" y="2734734"/>
            <a:ext cx="2632604" cy="325966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Situational Irony: </a:t>
            </a:r>
            <a:r>
              <a:rPr lang="en-US" dirty="0" smtClean="0"/>
              <a:t>When things turn out </a:t>
            </a:r>
            <a:r>
              <a:rPr lang="en-US" b="1" dirty="0" smtClean="0"/>
              <a:t>opposite </a:t>
            </a:r>
            <a:r>
              <a:rPr lang="en-US" dirty="0" smtClean="0"/>
              <a:t>to what is expected.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25646" y="2734734"/>
            <a:ext cx="2632604" cy="325966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Dramatic Irony: </a:t>
            </a:r>
            <a:r>
              <a:rPr lang="en-US" dirty="0" smtClean="0"/>
              <a:t>When the </a:t>
            </a:r>
            <a:r>
              <a:rPr lang="en-US" b="1" dirty="0" smtClean="0"/>
              <a:t>audience </a:t>
            </a:r>
            <a:r>
              <a:rPr lang="en-US" dirty="0" smtClean="0"/>
              <a:t>knows something the characters do not.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923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3412" y="2151062"/>
            <a:ext cx="3931920" cy="16377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Simile</a:t>
            </a:r>
            <a:r>
              <a:rPr lang="en-US" dirty="0" smtClean="0"/>
              <a:t>: A </a:t>
            </a:r>
            <a:r>
              <a:rPr lang="en-US" b="1" dirty="0" smtClean="0"/>
              <a:t>comparison</a:t>
            </a:r>
            <a:r>
              <a:rPr lang="en-US" dirty="0" smtClean="0"/>
              <a:t> between two things using </a:t>
            </a:r>
            <a:r>
              <a:rPr lang="en-US" b="1" dirty="0" smtClean="0"/>
              <a:t>like </a:t>
            </a:r>
            <a:r>
              <a:rPr lang="en-US" dirty="0" smtClean="0"/>
              <a:t>or </a:t>
            </a:r>
            <a:r>
              <a:rPr lang="en-US" b="1" dirty="0" smtClean="0"/>
              <a:t>as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3412" y="4187296"/>
            <a:ext cx="3931920" cy="163777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</a:t>
            </a:r>
            <a:r>
              <a:rPr lang="en-US" b="1" dirty="0" smtClean="0"/>
              <a:t>etaphor: </a:t>
            </a:r>
            <a:r>
              <a:rPr lang="en-US" dirty="0" smtClean="0"/>
              <a:t>A comparison between two unlike things that doesn’t use like or as</a:t>
            </a: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59" b="-5459"/>
          <a:stretch>
            <a:fillRect/>
          </a:stretch>
        </p:blipFill>
        <p:spPr bwMode="auto">
          <a:xfrm>
            <a:off x="4665244" y="1923325"/>
            <a:ext cx="4478756" cy="452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3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b="1" dirty="0" smtClean="0"/>
              <a:t>Personification: </a:t>
            </a:r>
            <a:r>
              <a:rPr lang="en-US" dirty="0"/>
              <a:t>A phrase that gives </a:t>
            </a:r>
            <a:r>
              <a:rPr lang="en-US" b="1" dirty="0" smtClean="0"/>
              <a:t>human</a:t>
            </a:r>
            <a:r>
              <a:rPr lang="en-US" dirty="0" smtClean="0"/>
              <a:t> </a:t>
            </a:r>
            <a:r>
              <a:rPr lang="en-US" dirty="0"/>
              <a:t>characteristics to inanimate/non-living objects.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3421380"/>
            <a:ext cx="91440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2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58434"/>
            <a:ext cx="8574087" cy="3992563"/>
          </a:xfrm>
        </p:spPr>
        <p:txBody>
          <a:bodyPr/>
          <a:lstStyle/>
          <a:p>
            <a:r>
              <a:rPr lang="en-US" b="1" dirty="0" smtClean="0"/>
              <a:t>Hyperbole: </a:t>
            </a:r>
            <a:r>
              <a:rPr lang="en-US" dirty="0" smtClean="0"/>
              <a:t>An extreme </a:t>
            </a:r>
            <a:r>
              <a:rPr lang="en-US" b="1" dirty="0" smtClean="0"/>
              <a:t>exaggeration</a:t>
            </a:r>
            <a:r>
              <a:rPr lang="en-US" dirty="0" smtClean="0"/>
              <a:t> used to add emphasis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2" y="2317346"/>
            <a:ext cx="5274733" cy="44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7" r="-16127"/>
          <a:stretch>
            <a:fillRect/>
          </a:stretch>
        </p:blipFill>
        <p:spPr>
          <a:xfrm>
            <a:off x="2818670" y="2662767"/>
            <a:ext cx="7076747" cy="3992563"/>
          </a:xfrm>
        </p:spPr>
      </p:pic>
      <p:sp>
        <p:nvSpPr>
          <p:cNvPr id="5" name="Oval Callout 4"/>
          <p:cNvSpPr/>
          <p:nvPr/>
        </p:nvSpPr>
        <p:spPr>
          <a:xfrm>
            <a:off x="5884333" y="2307167"/>
            <a:ext cx="2973917" cy="12065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You made it!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163" y="2307167"/>
            <a:ext cx="4605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 tips to you:</a:t>
            </a:r>
            <a:br>
              <a:rPr lang="en-US" sz="2800" b="1" dirty="0" smtClean="0"/>
            </a:br>
            <a:r>
              <a:rPr lang="en-US" sz="2800" dirty="0" smtClean="0"/>
              <a:t>1) Review these notes</a:t>
            </a:r>
            <a:br>
              <a:rPr lang="en-US" sz="2800" dirty="0" smtClean="0"/>
            </a:br>
            <a:r>
              <a:rPr lang="en-US" sz="2800" dirty="0" smtClean="0"/>
              <a:t>2) Use the </a:t>
            </a:r>
            <a:r>
              <a:rPr lang="en-US" sz="2800" dirty="0" err="1" smtClean="0"/>
              <a:t>Quizlet</a:t>
            </a:r>
            <a:r>
              <a:rPr lang="en-US" sz="2800" dirty="0" smtClean="0"/>
              <a:t> flashcards on the class website</a:t>
            </a:r>
          </a:p>
          <a:p>
            <a:endParaRPr lang="en-US" sz="2800" dirty="0"/>
          </a:p>
          <a:p>
            <a:r>
              <a:rPr lang="en-US" sz="2800" dirty="0" err="1" smtClean="0"/>
              <a:t>Muldoonenglish.weebly.com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2454088" cy="3975100"/>
          </a:xfrm>
          <a:ln>
            <a:solidFill>
              <a:srgbClr val="80B606"/>
            </a:solidFill>
          </a:ln>
        </p:spPr>
        <p:txBody>
          <a:bodyPr/>
          <a:lstStyle/>
          <a:p>
            <a:r>
              <a:rPr lang="en-US" b="1" dirty="0" smtClean="0"/>
              <a:t>Dynamic</a:t>
            </a:r>
          </a:p>
          <a:p>
            <a:r>
              <a:rPr lang="en-US" dirty="0"/>
              <a:t>A character who </a:t>
            </a:r>
            <a:r>
              <a:rPr lang="en-US" b="1" dirty="0" smtClean="0"/>
              <a:t>develops </a:t>
            </a:r>
            <a:r>
              <a:rPr lang="en-US" dirty="0" smtClean="0"/>
              <a:t>or </a:t>
            </a:r>
            <a:r>
              <a:rPr lang="en-US" b="1" dirty="0" smtClean="0"/>
              <a:t>changes </a:t>
            </a:r>
            <a:r>
              <a:rPr lang="en-US" dirty="0" smtClean="0"/>
              <a:t>throughout </a:t>
            </a:r>
            <a:r>
              <a:rPr lang="en-US" dirty="0"/>
              <a:t>the story and is considered a </a:t>
            </a:r>
            <a:r>
              <a:rPr lang="en-US" b="1" dirty="0" smtClean="0"/>
              <a:t>complex</a:t>
            </a:r>
            <a:r>
              <a:rPr lang="en-US" dirty="0" smtClean="0"/>
              <a:t> </a:t>
            </a:r>
            <a:r>
              <a:rPr lang="en-US" dirty="0"/>
              <a:t>character.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7188" y="2151063"/>
            <a:ext cx="2439645" cy="39751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b="1" dirty="0" smtClean="0"/>
              <a:t>Round</a:t>
            </a:r>
          </a:p>
          <a:p>
            <a:r>
              <a:rPr lang="en-US" dirty="0"/>
              <a:t>A character that is </a:t>
            </a:r>
            <a:r>
              <a:rPr lang="en-US" b="1" dirty="0" smtClean="0"/>
              <a:t>richly developed </a:t>
            </a:r>
            <a:r>
              <a:rPr lang="en-US" dirty="0" smtClean="0"/>
              <a:t>throughout </a:t>
            </a:r>
            <a:r>
              <a:rPr lang="en-US" dirty="0"/>
              <a:t>the story and is </a:t>
            </a:r>
            <a:r>
              <a:rPr lang="en-US" b="1" dirty="0" smtClean="0"/>
              <a:t>complex</a:t>
            </a:r>
            <a:r>
              <a:rPr lang="en-US" dirty="0" smtClean="0"/>
              <a:t> </a:t>
            </a:r>
            <a:r>
              <a:rPr lang="en-US" dirty="0"/>
              <a:t>in his/her thinking, actions, etc.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825066" y="2147359"/>
            <a:ext cx="2439645" cy="39751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Flat</a:t>
            </a:r>
          </a:p>
          <a:p>
            <a:r>
              <a:rPr lang="en-US" dirty="0" smtClean="0"/>
              <a:t>A </a:t>
            </a:r>
            <a:r>
              <a:rPr lang="en-US" dirty="0"/>
              <a:t>character that is</a:t>
            </a:r>
            <a:r>
              <a:rPr lang="en-US" b="1" dirty="0"/>
              <a:t> barely </a:t>
            </a:r>
            <a:r>
              <a:rPr lang="en-US" b="1" dirty="0" smtClean="0"/>
              <a:t>developed, </a:t>
            </a:r>
            <a:r>
              <a:rPr lang="en-US" dirty="0" smtClean="0"/>
              <a:t>few </a:t>
            </a:r>
            <a:r>
              <a:rPr lang="en-US" dirty="0"/>
              <a:t>traits are known and the character is simply depicted with </a:t>
            </a:r>
            <a:r>
              <a:rPr lang="en-US" b="1" dirty="0" smtClean="0"/>
              <a:t>surface-level</a:t>
            </a:r>
            <a:r>
              <a:rPr lang="en-US" dirty="0" smtClean="0"/>
              <a:t> </a:t>
            </a:r>
            <a:r>
              <a:rPr lang="en-US" dirty="0"/>
              <a:t>thoughts, actions, etc.</a:t>
            </a:r>
          </a:p>
        </p:txBody>
      </p:sp>
    </p:spTree>
    <p:extLst>
      <p:ext uri="{BB962C8B-B14F-4D97-AF65-F5344CB8AC3E}">
        <p14:creationId xmlns:p14="http://schemas.microsoft.com/office/powerpoint/2010/main" val="6862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/>
              <a:t>Time: When </a:t>
            </a:r>
            <a:r>
              <a:rPr lang="en-US" dirty="0" smtClean="0"/>
              <a:t>the story happens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history</a:t>
            </a:r>
            <a:r>
              <a:rPr lang="en-US" dirty="0" smtClean="0"/>
              <a:t> (past, present, future)</a:t>
            </a:r>
          </a:p>
          <a:p>
            <a:r>
              <a:rPr lang="en-US" b="1" dirty="0" smtClean="0"/>
              <a:t>During the day </a:t>
            </a:r>
            <a:r>
              <a:rPr lang="en-US" dirty="0" smtClean="0"/>
              <a:t>(morning, dusk, night)</a:t>
            </a:r>
          </a:p>
          <a:p>
            <a:r>
              <a:rPr lang="en-US" b="1" dirty="0" smtClean="0"/>
              <a:t>Time of Year </a:t>
            </a:r>
            <a:r>
              <a:rPr lang="en-US" dirty="0" smtClean="0"/>
              <a:t>(Fall, Spring, Christmas)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b="1" dirty="0" smtClean="0"/>
              <a:t>Place: Where </a:t>
            </a:r>
            <a:r>
              <a:rPr lang="en-US" dirty="0" smtClean="0"/>
              <a:t>the story happens</a:t>
            </a:r>
          </a:p>
          <a:p>
            <a:r>
              <a:rPr lang="en-US" b="1" dirty="0" smtClean="0"/>
              <a:t>“Well-defined” </a:t>
            </a:r>
            <a:r>
              <a:rPr lang="en-US" dirty="0" smtClean="0"/>
              <a:t>(Bellevue, NE)</a:t>
            </a:r>
          </a:p>
          <a:p>
            <a:r>
              <a:rPr lang="en-US" b="1" dirty="0" smtClean="0"/>
              <a:t>“Vague” </a:t>
            </a:r>
            <a:r>
              <a:rPr lang="en-US" dirty="0" smtClean="0"/>
              <a:t>(left up to the reader’s imagination--- could be just about anywhere)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6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95" y="1858434"/>
            <a:ext cx="3102505" cy="4999566"/>
          </a:xfrm>
        </p:spPr>
        <p:txBody>
          <a:bodyPr>
            <a:normAutofit/>
          </a:bodyPr>
          <a:lstStyle/>
          <a:p>
            <a:r>
              <a:rPr lang="en-US" b="1" dirty="0" smtClean="0"/>
              <a:t>Link to central conflict: </a:t>
            </a:r>
            <a:r>
              <a:rPr lang="en-US" dirty="0" smtClean="0"/>
              <a:t>Specific</a:t>
            </a:r>
            <a:r>
              <a:rPr lang="en-US" b="1" dirty="0" smtClean="0"/>
              <a:t> connections </a:t>
            </a:r>
            <a:r>
              <a:rPr lang="en-US" dirty="0" smtClean="0"/>
              <a:t>between the setting and the main conflict</a:t>
            </a:r>
          </a:p>
          <a:p>
            <a:r>
              <a:rPr lang="en-US" i="1" dirty="0" smtClean="0"/>
              <a:t>Think: </a:t>
            </a:r>
            <a:r>
              <a:rPr lang="en-US" dirty="0" smtClean="0"/>
              <a:t>Why did the author choose </a:t>
            </a:r>
            <a:r>
              <a:rPr lang="en-US" i="1" dirty="0" smtClean="0"/>
              <a:t>this </a:t>
            </a:r>
            <a:r>
              <a:rPr lang="en-US" dirty="0" smtClean="0"/>
              <a:t>setting? How does it advance the story? Complicate it?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133601"/>
            <a:ext cx="5619750" cy="364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1972733"/>
          </a:xfrm>
        </p:spPr>
        <p:txBody>
          <a:bodyPr/>
          <a:lstStyle/>
          <a:p>
            <a:r>
              <a:rPr lang="en-US" dirty="0" smtClean="0"/>
              <a:t>Basic Plot Structure: Exposition </a:t>
            </a:r>
            <a:r>
              <a:rPr lang="en-US" b="1" dirty="0" smtClean="0"/>
              <a:t>(Exciting Force), Rising Action,</a:t>
            </a:r>
            <a:r>
              <a:rPr lang="en-US" dirty="0" smtClean="0"/>
              <a:t> Climax, Falling Action, </a:t>
            </a:r>
            <a:r>
              <a:rPr lang="en-US" b="1" dirty="0" smtClean="0"/>
              <a:t>Resolution</a:t>
            </a:r>
          </a:p>
          <a:p>
            <a:r>
              <a:rPr lang="en-US" dirty="0" smtClean="0"/>
              <a:t>All of this centers on at least one </a:t>
            </a:r>
            <a:r>
              <a:rPr lang="en-US" b="1" dirty="0" smtClean="0"/>
              <a:t>conflict </a:t>
            </a:r>
            <a:r>
              <a:rPr lang="en-US" dirty="0" smtClean="0"/>
              <a:t>that the characters struggle to resolve.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66333" y="5228167"/>
            <a:ext cx="1524000" cy="21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3" idx="2"/>
          </p:cNvCxnSpPr>
          <p:nvPr/>
        </p:nvCxnSpPr>
        <p:spPr>
          <a:xfrm flipV="1">
            <a:off x="3090333" y="4106333"/>
            <a:ext cx="1480874" cy="1121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2"/>
          </p:cNvCxnSpPr>
          <p:nvPr/>
        </p:nvCxnSpPr>
        <p:spPr>
          <a:xfrm>
            <a:off x="4571207" y="4106333"/>
            <a:ext cx="1418960" cy="783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90167" y="4889500"/>
            <a:ext cx="1375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1344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868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718983" y="440266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348957" y="3884083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200650" y="43814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385983" y="462491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8688122">
            <a:off x="97849" y="5413333"/>
            <a:ext cx="212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Exposition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 rot="18360977">
            <a:off x="1569509" y="5463603"/>
            <a:ext cx="304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(Exciting Force)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71773" y="4328583"/>
            <a:ext cx="183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Rising Action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3141" y="3644667"/>
            <a:ext cx="203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Climax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 rot="18360977">
            <a:off x="3487847" y="4997334"/>
            <a:ext cx="304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Falling Action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74316" y="5069416"/>
            <a:ext cx="304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Resolution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766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Introduces the </a:t>
            </a:r>
            <a:r>
              <a:rPr lang="en-US" b="1" dirty="0" smtClean="0"/>
              <a:t>setting, characters, </a:t>
            </a:r>
            <a:r>
              <a:rPr lang="en-US" dirty="0" smtClean="0"/>
              <a:t>and the </a:t>
            </a:r>
            <a:r>
              <a:rPr lang="en-US" b="1" dirty="0" smtClean="0"/>
              <a:t>conflict</a:t>
            </a:r>
          </a:p>
          <a:p>
            <a:r>
              <a:rPr lang="en-US" dirty="0" smtClean="0"/>
              <a:t>Provides necessary background information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6333" y="5228167"/>
            <a:ext cx="1524000" cy="21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90333" y="4106333"/>
            <a:ext cx="1480874" cy="1121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07" y="4106333"/>
            <a:ext cx="1418960" cy="783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0167" y="4889500"/>
            <a:ext cx="1375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1344083" y="4952999"/>
            <a:ext cx="444500" cy="4445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68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718983" y="440266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00650" y="43814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85983" y="462491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348957" y="3884083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</a:t>
            </a:r>
            <a:r>
              <a:rPr lang="en-US" b="1" dirty="0" smtClean="0"/>
              <a:t>major event </a:t>
            </a:r>
            <a:r>
              <a:rPr lang="en-US" dirty="0" smtClean="0"/>
              <a:t>that sparks action and moves the story forward</a:t>
            </a:r>
          </a:p>
          <a:p>
            <a:r>
              <a:rPr lang="en-US" dirty="0" smtClean="0"/>
              <a:t>Marks the beginning of the rising action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6333" y="5228167"/>
            <a:ext cx="1524000" cy="21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90333" y="4106333"/>
            <a:ext cx="1480874" cy="1121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07" y="4106333"/>
            <a:ext cx="1418960" cy="783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0167" y="4889500"/>
            <a:ext cx="13758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1344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68083" y="4952999"/>
            <a:ext cx="444500" cy="4445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718983" y="440266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00650" y="43814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85983" y="462491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348957" y="3884083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10051"/>
            <a:ext cx="7076747" cy="3992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conflict </a:t>
            </a:r>
            <a:r>
              <a:rPr lang="en-US" dirty="0" smtClean="0"/>
              <a:t>is obvious</a:t>
            </a:r>
          </a:p>
          <a:p>
            <a:r>
              <a:rPr lang="en-US" dirty="0" smtClean="0"/>
              <a:t>Complications arise</a:t>
            </a:r>
          </a:p>
          <a:p>
            <a:r>
              <a:rPr lang="en-US" b="1" dirty="0" smtClean="0"/>
              <a:t>Suspense </a:t>
            </a:r>
            <a:r>
              <a:rPr lang="en-US" dirty="0" smtClean="0"/>
              <a:t>builds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6333" y="5228167"/>
            <a:ext cx="1524000" cy="21166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090333" y="4106333"/>
            <a:ext cx="1480874" cy="1121834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1207" y="4106333"/>
            <a:ext cx="1418960" cy="783167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0167" y="4889500"/>
            <a:ext cx="1375833" cy="0"/>
          </a:xfrm>
          <a:prstGeom prst="lin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5-Point Star 7"/>
          <p:cNvSpPr/>
          <p:nvPr/>
        </p:nvSpPr>
        <p:spPr>
          <a:xfrm>
            <a:off x="1344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868083" y="49529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718983" y="4402666"/>
            <a:ext cx="444500" cy="4445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200650" y="4381499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85983" y="4624916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348957" y="3884083"/>
            <a:ext cx="444500" cy="444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pectrum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744</TotalTime>
  <Words>569</Words>
  <Application>Microsoft Macintosh PowerPoint</Application>
  <PresentationFormat>On-screen Show (4:3)</PresentationFormat>
  <Paragraphs>102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Spectrum</vt:lpstr>
      <vt:lpstr>Literary Terms</vt:lpstr>
      <vt:lpstr>Types of Main Characters</vt:lpstr>
      <vt:lpstr>Types of Characters</vt:lpstr>
      <vt:lpstr>Setting</vt:lpstr>
      <vt:lpstr>Setting</vt:lpstr>
      <vt:lpstr>Plot</vt:lpstr>
      <vt:lpstr>Exposition</vt:lpstr>
      <vt:lpstr>Exciting Force</vt:lpstr>
      <vt:lpstr>Rising Action</vt:lpstr>
      <vt:lpstr>Climax</vt:lpstr>
      <vt:lpstr>Falling Action</vt:lpstr>
      <vt:lpstr>Resolution</vt:lpstr>
      <vt:lpstr>Theme</vt:lpstr>
      <vt:lpstr>Theme</vt:lpstr>
      <vt:lpstr>Themes</vt:lpstr>
      <vt:lpstr>Themes</vt:lpstr>
      <vt:lpstr>Mood vs. Tone</vt:lpstr>
      <vt:lpstr>Purpose</vt:lpstr>
      <vt:lpstr>Literary Terms</vt:lpstr>
      <vt:lpstr>Literary Terms</vt:lpstr>
      <vt:lpstr>Literary Terms</vt:lpstr>
      <vt:lpstr>Literary Terms</vt:lpstr>
      <vt:lpstr>Literary Terms</vt:lpstr>
      <vt:lpstr>Literary Terms</vt:lpstr>
      <vt:lpstr>The End!</vt:lpstr>
    </vt:vector>
  </TitlesOfParts>
  <Company>Bellevue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Terms</dc:title>
  <dc:creator>Kristen Schweer</dc:creator>
  <cp:lastModifiedBy>Kristen Schweer</cp:lastModifiedBy>
  <cp:revision>11</cp:revision>
  <dcterms:created xsi:type="dcterms:W3CDTF">2015-07-26T15:24:41Z</dcterms:created>
  <dcterms:modified xsi:type="dcterms:W3CDTF">2015-08-13T14:57:06Z</dcterms:modified>
</cp:coreProperties>
</file>