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2" r:id="rId9"/>
    <p:sldId id="269" r:id="rId10"/>
    <p:sldId id="259" r:id="rId11"/>
    <p:sldId id="270" r:id="rId12"/>
    <p:sldId id="257" r:id="rId13"/>
    <p:sldId id="258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4481B1-3FDB-B149-9158-C7AFD7A73047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6FA4C9-DACC-D042-9C74-ED2FD37DEC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Notes on Theme, Tone, and Mood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9 &amp; 9A</a:t>
            </a:r>
            <a:br>
              <a:rPr lang="en-US" dirty="0" smtClean="0"/>
            </a:br>
            <a:r>
              <a:rPr lang="en-US" dirty="0" smtClean="0"/>
              <a:t>Mrs. Muldoon</a:t>
            </a:r>
            <a:br>
              <a:rPr lang="en-US" dirty="0" smtClean="0"/>
            </a:b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7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806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Theme</a:t>
            </a:r>
            <a:r>
              <a:rPr lang="en-US" dirty="0" smtClean="0"/>
              <a:t> = the MESSAGE the author wants you to learn from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3651" cy="4189634"/>
          </a:xfrm>
        </p:spPr>
        <p:txBody>
          <a:bodyPr/>
          <a:lstStyle/>
          <a:p>
            <a:r>
              <a:rPr lang="en-US" dirty="0" smtClean="0"/>
              <a:t>Common one-word topics for theme (remember a FULL theme needs more than one word… but these are great starting points.)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/>
              </a:rPr>
              <a:t> Courage 	 Equality 	 Honesty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 Dreams 	 Family	 Love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 Acceptance  Fear 	 Jealousy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 Growing up    Peace  	 Being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3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 = topic + opinion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example: Revenge + is damaging to both parties involved.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example: Inequality + Big differences between social classes causes problems and animosity.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3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11" y="629549"/>
            <a:ext cx="74292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So… how do I find a theme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Focus on the CHARACTERS.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122854" y="4094894"/>
            <a:ext cx="2161008" cy="18578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THEME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473665" y="4417178"/>
            <a:ext cx="1649189" cy="5118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938212" y="3440848"/>
            <a:ext cx="2388482" cy="13080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Characters</a:t>
            </a:r>
            <a:endParaRPr lang="en-US" sz="20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293701" y="3222833"/>
            <a:ext cx="853029" cy="4360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4511" y="2498560"/>
            <a:ext cx="2502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    What </a:t>
            </a:r>
            <a:r>
              <a:rPr lang="en-US" dirty="0">
                <a:sym typeface="Wingdings"/>
              </a:rPr>
              <a:t>did the characters learn?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 	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97000" y="4417178"/>
            <a:ext cx="549730" cy="511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4511" y="4929039"/>
            <a:ext cx="25022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   How </a:t>
            </a:r>
            <a:r>
              <a:rPr lang="en-US" dirty="0">
                <a:sym typeface="Wingdings"/>
              </a:rPr>
              <a:t>did the characters grow or change?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/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/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	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 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492621" y="3080649"/>
            <a:ext cx="834073" cy="341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18176" y="2733768"/>
            <a:ext cx="3259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Why did they act this way?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9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9" y="819127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Then look at the conflict…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55" y="2323652"/>
            <a:ext cx="7465508" cy="264749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02219" y="4971143"/>
            <a:ext cx="1857708" cy="122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0" y="4357107"/>
            <a:ext cx="2502219" cy="122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90612" y="3474211"/>
            <a:ext cx="1857708" cy="122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CONFLICT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8548" y="4702283"/>
            <a:ext cx="56868" cy="268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179964" y="5402985"/>
            <a:ext cx="322256" cy="182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663227" y="3083112"/>
            <a:ext cx="909898" cy="782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3125" y="2759946"/>
            <a:ext cx="2697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Who wins the conflict? 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48320" y="4113852"/>
            <a:ext cx="833323" cy="37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81643" y="3911486"/>
            <a:ext cx="2752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we learn from</a:t>
            </a:r>
            <a:br>
              <a:rPr lang="en-US" dirty="0" smtClean="0"/>
            </a:br>
            <a:r>
              <a:rPr lang="en-US" dirty="0" smtClean="0"/>
              <a:t> the results of this conflict?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3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 at the general plot too.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21174" y="4937415"/>
            <a:ext cx="1857708" cy="122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33533" y="3095307"/>
            <a:ext cx="1857708" cy="122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-56869" y="4323379"/>
            <a:ext cx="2578043" cy="122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99759" y="3743071"/>
            <a:ext cx="1857708" cy="122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PLOT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23095" y="5551451"/>
            <a:ext cx="3980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127774" y="4323379"/>
            <a:ext cx="151650" cy="61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208278" y="4937415"/>
            <a:ext cx="170604" cy="1812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871745" y="2805761"/>
            <a:ext cx="644511" cy="937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16256" y="2159430"/>
            <a:ext cx="293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major events?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629994" y="3743071"/>
            <a:ext cx="549731" cy="2570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79725" y="3507201"/>
            <a:ext cx="2576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do these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7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lost?!?!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okay.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/>
              </a:rPr>
              <a:t> Check out this </a:t>
            </a:r>
            <a:r>
              <a:rPr lang="en-US" dirty="0" err="1" smtClean="0">
                <a:sym typeface="Wingdings"/>
              </a:rPr>
              <a:t>youtube</a:t>
            </a:r>
            <a:r>
              <a:rPr lang="en-US" dirty="0" smtClean="0">
                <a:sym typeface="Wingdings"/>
              </a:rPr>
              <a:t> video for </a:t>
            </a:r>
            <a:r>
              <a:rPr lang="en-US" dirty="0">
                <a:sym typeface="Wingdings"/>
              </a:rPr>
              <a:t>another explanation.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/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http://</a:t>
            </a:r>
            <a:r>
              <a:rPr lang="en-US" dirty="0" err="1">
                <a:sym typeface="Wingdings"/>
              </a:rPr>
              <a:t>www.youtube.com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watch?v</a:t>
            </a:r>
            <a:r>
              <a:rPr lang="en-US" dirty="0">
                <a:sym typeface="Wingdings"/>
              </a:rPr>
              <a:t>=p4qME64SkxM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9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Mood = EMOTIONS </a:t>
            </a:r>
            <a:r>
              <a:rPr lang="en-US" b="1" dirty="0" smtClean="0"/>
              <a:t>you</a:t>
            </a:r>
            <a:r>
              <a:rPr lang="en-US" dirty="0" smtClean="0"/>
              <a:t> feel as the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yourself:</a:t>
            </a:r>
            <a:br>
              <a:rPr lang="en-US" dirty="0" smtClean="0"/>
            </a:br>
            <a:r>
              <a:rPr lang="en-US" dirty="0" smtClean="0"/>
              <a:t> 	</a:t>
            </a:r>
            <a:r>
              <a:rPr lang="en-US" dirty="0" smtClean="0">
                <a:sym typeface="Wingdings"/>
              </a:rPr>
              <a:t> What did I FEEL as I read this text?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	 How did I relate or connect to the main characters?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9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this 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line half way down your paper and make lines to divide it into 4 sections.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				* Mood/Tone  				</a:t>
            </a:r>
            <a:r>
              <a:rPr lang="en-US" dirty="0" err="1" smtClean="0"/>
              <a:t>youtube</a:t>
            </a:r>
            <a:r>
              <a:rPr lang="en-US" dirty="0" smtClean="0"/>
              <a:t> playlist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				(hide videos)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4409" y="3469285"/>
            <a:ext cx="2274745" cy="22180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54409" y="5251324"/>
            <a:ext cx="2274745" cy="28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49401" y="4616972"/>
            <a:ext cx="0" cy="1070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54409" y="4616972"/>
            <a:ext cx="2274745" cy="28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20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you listen to each musical snippet…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PICTURE of how it makes you feel</a:t>
            </a:r>
            <a:br>
              <a:rPr lang="en-US" dirty="0" smtClean="0"/>
            </a:br>
            <a:endParaRPr lang="en-US" dirty="0"/>
          </a:p>
          <a:p>
            <a:pPr marL="68580" indent="0">
              <a:buNone/>
            </a:pPr>
            <a:r>
              <a:rPr lang="en-US" dirty="0" smtClean="0"/>
              <a:t>  		OR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List adjectives and words that describe how you feel</a:t>
            </a:r>
          </a:p>
        </p:txBody>
      </p:sp>
    </p:spTree>
    <p:extLst>
      <p:ext uri="{BB962C8B-B14F-4D97-AF65-F5344CB8AC3E}">
        <p14:creationId xmlns:p14="http://schemas.microsoft.com/office/powerpoint/2010/main" val="233002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5991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Everything you listed on your paper = the MOOD of the music.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157797"/>
            <a:ext cx="6777317" cy="3508977"/>
          </a:xfrm>
        </p:spPr>
        <p:txBody>
          <a:bodyPr/>
          <a:lstStyle/>
          <a:p>
            <a:r>
              <a:rPr lang="en-US" dirty="0" smtClean="0"/>
              <a:t>How did the composer create these feelings (mood) for the listener?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TONE!</a:t>
            </a:r>
            <a:br>
              <a:rPr lang="en-US" dirty="0" smtClean="0"/>
            </a:br>
            <a:r>
              <a:rPr lang="en-US" dirty="0" smtClean="0"/>
              <a:t> 	In music that means: instruments, tempo, 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9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writing…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author’s WORD CHOICE sets the tone.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0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806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 the passage below. What words help create the TONE of the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93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 When you enter this prison, it resembles a college campus. Never allow appearances to fool you– you are entering a killing camp. Back where I am, there is metal upon metal, concrete, and cage after cage lined up with less than the space than animals at the zoo. I have seen over 250 men executed. Men I knew. I have seen men beaten to death, found hung in their cells, burned, cut. I have heard men scream so loud it feels like their voice is in your head. Death row is no place for a kid. “ – </a:t>
            </a:r>
            <a:r>
              <a:rPr lang="en-US" i="1" dirty="0" smtClean="0"/>
              <a:t>No Choir Boy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5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Still confused about Tone?!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imagine the story as a movie in your brain…</a:t>
            </a:r>
            <a:br>
              <a:rPr lang="en-US" dirty="0" smtClean="0"/>
            </a:br>
            <a:r>
              <a:rPr lang="en-US" dirty="0" smtClean="0"/>
              <a:t> 	</a:t>
            </a:r>
            <a:r>
              <a:rPr lang="en-US" dirty="0" smtClean="0">
                <a:sym typeface="Wingdings"/>
              </a:rPr>
              <a:t> What soundtrack do you hear?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	 Is the story bright and cheery? </a:t>
            </a:r>
            <a:r>
              <a:rPr lang="en-US" dirty="0">
                <a:sym typeface="Wingdings"/>
              </a:rPr>
              <a:t/>
            </a:r>
            <a:br>
              <a:rPr lang="en-US" dirty="0">
                <a:sym typeface="Wingdings"/>
              </a:rPr>
            </a:br>
            <a:r>
              <a:rPr lang="en-US" dirty="0" smtClean="0">
                <a:sym typeface="Wingdings"/>
              </a:rPr>
              <a:t>  		Or dark and dreary?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	 Does it ever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importantly…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we’ve identified the MOOD and the TONE of a text, what do they tell us about the THEME?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author trying to communicate with the reader?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9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10878</TotalTime>
  <Words>407</Words>
  <Application>Microsoft Macintosh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Additional Notes on Theme, Tone, and Mood</vt:lpstr>
      <vt:lpstr>Mood = EMOTIONS you feel as the reader</vt:lpstr>
      <vt:lpstr>Let’s try this out…</vt:lpstr>
      <vt:lpstr>As you listen to each musical snippet…</vt:lpstr>
      <vt:lpstr>Everything you listed on your paper = the MOOD of the music.</vt:lpstr>
      <vt:lpstr>In writing…</vt:lpstr>
      <vt:lpstr>Read the passage below. What words help create the TONE of the text?</vt:lpstr>
      <vt:lpstr>Still confused about Tone?!</vt:lpstr>
      <vt:lpstr>Most importantly… </vt:lpstr>
      <vt:lpstr>Theme = the MESSAGE the author wants you to learn from the story</vt:lpstr>
      <vt:lpstr>PowerPoint Presentation</vt:lpstr>
      <vt:lpstr>So… how do I find a theme? Focus on the CHARACTERS.</vt:lpstr>
      <vt:lpstr>Then look at the conflict…</vt:lpstr>
      <vt:lpstr>Look at the general plot too.</vt:lpstr>
      <vt:lpstr>Still lost?!?!</vt:lpstr>
    </vt:vector>
  </TitlesOfParts>
  <Company>Bellevue 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Notes on Theme, Tone, and Mood</dc:title>
  <dc:creator>Kristen Schweer</dc:creator>
  <cp:lastModifiedBy>Kristen Schweer</cp:lastModifiedBy>
  <cp:revision>4</cp:revision>
  <dcterms:created xsi:type="dcterms:W3CDTF">2013-08-26T23:11:01Z</dcterms:created>
  <dcterms:modified xsi:type="dcterms:W3CDTF">2013-09-03T12:40:48Z</dcterms:modified>
</cp:coreProperties>
</file>