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5" r:id="rId8"/>
    <p:sldId id="267" r:id="rId9"/>
    <p:sldId id="268" r:id="rId10"/>
    <p:sldId id="274" r:id="rId11"/>
    <p:sldId id="273" r:id="rId12"/>
    <p:sldId id="275" r:id="rId13"/>
    <p:sldId id="263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4" r:id="rId24"/>
    <p:sldId id="266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7BC46AB-89B3-CE42-AC2E-73FDD3296DBB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3E9D9E59-EE37-5644-B401-B528BEDA3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H9OxlGAaHE&amp;index=13&amp;list=PLopJhusTRlp-1y6EDEuXUnVodLj8pWKHO" TargetMode="External"/><Relationship Id="rId3" Type="http://schemas.openxmlformats.org/officeDocument/2006/relationships/hyperlink" Target="https://www.youtube.com/watch?v=YbiR6IMf5KQ&amp;list=PLopJhusTRlp-1y6EDEuXUnVodLj8pWKHO&amp;index=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Odyssey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 Information </a:t>
            </a:r>
            <a:br>
              <a:rPr lang="en-US" dirty="0" smtClean="0"/>
            </a:br>
            <a:r>
              <a:rPr lang="en-US" dirty="0" smtClean="0"/>
              <a:t>Muldoon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3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“Reputation”</a:t>
            </a:r>
          </a:p>
          <a:p>
            <a:r>
              <a:rPr lang="en-US" dirty="0" smtClean="0"/>
              <a:t>Honor </a:t>
            </a:r>
          </a:p>
          <a:p>
            <a:r>
              <a:rPr lang="en-US" dirty="0" smtClean="0"/>
              <a:t>Implies what others “hear about you”</a:t>
            </a:r>
          </a:p>
          <a:p>
            <a:r>
              <a:rPr lang="en-US" dirty="0" smtClean="0"/>
              <a:t>Gain more “</a:t>
            </a:r>
            <a:r>
              <a:rPr lang="en-US" dirty="0" err="1" smtClean="0"/>
              <a:t>kleos</a:t>
            </a:r>
            <a:r>
              <a:rPr lang="en-US" dirty="0" smtClean="0"/>
              <a:t>” (or honor) through battle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4288367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1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“Guest friendship”</a:t>
            </a:r>
          </a:p>
          <a:p>
            <a:r>
              <a:rPr lang="en-US" dirty="0" smtClean="0"/>
              <a:t>Greek tradition of treating</a:t>
            </a:r>
            <a:br>
              <a:rPr lang="en-US" dirty="0" smtClean="0"/>
            </a:br>
            <a:r>
              <a:rPr lang="en-US" dirty="0" smtClean="0"/>
              <a:t>guests with hospitality</a:t>
            </a:r>
            <a:br>
              <a:rPr lang="en-US" dirty="0" smtClean="0"/>
            </a:br>
            <a:r>
              <a:rPr lang="en-US" dirty="0" smtClean="0"/>
              <a:t> (kindness)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016" y="1905000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Repetitive adjective or phrase that describes a character or object </a:t>
            </a:r>
          </a:p>
          <a:p>
            <a:r>
              <a:rPr lang="en-US" dirty="0" smtClean="0"/>
              <a:t>Often used to remind the speaker of where they are in the story </a:t>
            </a:r>
          </a:p>
          <a:p>
            <a:r>
              <a:rPr lang="en-US" dirty="0" smtClean="0"/>
              <a:t>“Rosy-fingered dawn</a:t>
            </a:r>
            <a:r>
              <a:rPr lang="en-US" dirty="0" smtClean="0"/>
              <a:t>” and “master mariner”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92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an 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Long, narrative poem</a:t>
            </a:r>
          </a:p>
          <a:p>
            <a:r>
              <a:rPr lang="en-US" dirty="0" smtClean="0"/>
              <a:t>About the journey of a hero</a:t>
            </a:r>
          </a:p>
          <a:p>
            <a:r>
              <a:rPr lang="en-US" dirty="0" smtClean="0"/>
              <a:t>Reflects the nation’s ideals and values</a:t>
            </a:r>
          </a:p>
          <a:p>
            <a:r>
              <a:rPr lang="en-US" dirty="0" smtClean="0"/>
              <a:t>Mostly legend– LOTS of imagination used behind a small nugget of truth</a:t>
            </a:r>
          </a:p>
        </p:txBody>
      </p:sp>
    </p:spTree>
    <p:extLst>
      <p:ext uri="{BB962C8B-B14F-4D97-AF65-F5344CB8AC3E}">
        <p14:creationId xmlns:p14="http://schemas.microsoft.com/office/powerpoint/2010/main" val="332460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two using like or as</a:t>
            </a:r>
          </a:p>
          <a:p>
            <a:r>
              <a:rPr lang="en-US" dirty="0" smtClean="0"/>
              <a:t>Multiple lines long</a:t>
            </a:r>
          </a:p>
          <a:p>
            <a:r>
              <a:rPr lang="en-US" dirty="0" smtClean="0"/>
              <a:t>Used to add emphasis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7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reference to another literary work, historical event, famous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Plundered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Verb</a:t>
            </a:r>
          </a:p>
          <a:p>
            <a:r>
              <a:rPr lang="en-US" sz="3200" dirty="0" smtClean="0"/>
              <a:t>To rob by force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9" y="3302000"/>
            <a:ext cx="7906074" cy="41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Adjective</a:t>
            </a:r>
          </a:p>
          <a:p>
            <a:r>
              <a:rPr lang="en-US" sz="2800" dirty="0" smtClean="0"/>
              <a:t>Deceitful</a:t>
            </a:r>
          </a:p>
          <a:p>
            <a:r>
              <a:rPr lang="en-US" sz="2800" dirty="0" smtClean="0"/>
              <a:t>Appears nice, but is actually mean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32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Verb</a:t>
            </a:r>
          </a:p>
          <a:p>
            <a:r>
              <a:rPr lang="en-US" sz="3200" dirty="0" smtClean="0"/>
              <a:t>Finished quickly</a:t>
            </a:r>
          </a:p>
          <a:p>
            <a:r>
              <a:rPr lang="en-US" sz="3200" dirty="0" smtClean="0"/>
              <a:t>To send away quickly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415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Noun</a:t>
            </a:r>
          </a:p>
          <a:p>
            <a:r>
              <a:rPr lang="en-US" sz="3200" dirty="0" smtClean="0"/>
              <a:t>Fairness,</a:t>
            </a:r>
          </a:p>
          <a:p>
            <a:r>
              <a:rPr lang="en-US" sz="3200" dirty="0"/>
              <a:t>J</a:t>
            </a:r>
            <a:r>
              <a:rPr lang="en-US" sz="3200" dirty="0" smtClean="0"/>
              <a:t>ustice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67" y="2078109"/>
            <a:ext cx="6104467" cy="45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4615317" cy="4368800"/>
          </a:xfrm>
        </p:spPr>
        <p:txBody>
          <a:bodyPr>
            <a:normAutofit/>
          </a:bodyPr>
          <a:lstStyle/>
          <a:p>
            <a:r>
              <a:rPr lang="en-US" dirty="0" smtClean="0"/>
              <a:t>Lived around 700-800 B.C.</a:t>
            </a:r>
          </a:p>
          <a:p>
            <a:r>
              <a:rPr lang="en-US" dirty="0" smtClean="0"/>
              <a:t>Wrote </a:t>
            </a:r>
            <a:r>
              <a:rPr lang="en-US" i="1" dirty="0" smtClean="0"/>
              <a:t>The Iliad </a:t>
            </a:r>
            <a:r>
              <a:rPr lang="en-US" dirty="0" smtClean="0"/>
              <a:t>and </a:t>
            </a:r>
            <a:r>
              <a:rPr lang="en-US" i="1" dirty="0" smtClean="0"/>
              <a:t>The Odyssey</a:t>
            </a:r>
          </a:p>
          <a:p>
            <a:r>
              <a:rPr lang="en-US" dirty="0" smtClean="0"/>
              <a:t>Blind</a:t>
            </a:r>
          </a:p>
          <a:p>
            <a:r>
              <a:rPr lang="en-US" dirty="0" smtClean="0"/>
              <a:t>No one actually knows if </a:t>
            </a:r>
            <a:br>
              <a:rPr lang="en-US" dirty="0" smtClean="0"/>
            </a:br>
            <a:r>
              <a:rPr lang="en-US" dirty="0" smtClean="0"/>
              <a:t>he</a:t>
            </a:r>
            <a:r>
              <a:rPr lang="en-US" dirty="0"/>
              <a:t> </a:t>
            </a:r>
            <a:r>
              <a:rPr lang="en-US" dirty="0" smtClean="0"/>
              <a:t>really existed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92" y="1905000"/>
            <a:ext cx="4368800" cy="436880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59384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Noun</a:t>
            </a:r>
          </a:p>
          <a:p>
            <a:r>
              <a:rPr lang="en-US" sz="3200" dirty="0" smtClean="0"/>
              <a:t>Disdain, disgust</a:t>
            </a:r>
          </a:p>
          <a:p>
            <a:r>
              <a:rPr lang="en-US" sz="3200" dirty="0" smtClean="0"/>
              <a:t>The feeling that</a:t>
            </a:r>
            <a:br>
              <a:rPr lang="en-US" sz="3200" dirty="0" smtClean="0"/>
            </a:br>
            <a:r>
              <a:rPr lang="en-US" sz="3200" dirty="0" smtClean="0"/>
              <a:t> something is below </a:t>
            </a:r>
            <a:br>
              <a:rPr lang="en-US" sz="3200" dirty="0" smtClean="0"/>
            </a:br>
            <a:r>
              <a:rPr lang="en-US" sz="3200" dirty="0" smtClean="0"/>
              <a:t>you</a:t>
            </a:r>
            <a:r>
              <a:rPr lang="en-US" sz="3200" dirty="0"/>
              <a:t>;</a:t>
            </a:r>
            <a:r>
              <a:rPr lang="en-US" sz="3200" dirty="0" smtClean="0"/>
              <a:t> unworthy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1417638"/>
            <a:ext cx="3898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2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Incredulity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Noun</a:t>
            </a:r>
          </a:p>
          <a:p>
            <a:r>
              <a:rPr lang="en-US" sz="3200" dirty="0" smtClean="0"/>
              <a:t>Inability to believe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80" y="1672167"/>
            <a:ext cx="358342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3471"/>
            <a:ext cx="8001000" cy="1143000"/>
          </a:xfrm>
        </p:spPr>
        <p:txBody>
          <a:bodyPr/>
          <a:lstStyle/>
          <a:p>
            <a:r>
              <a:rPr lang="en-US" dirty="0" smtClean="0"/>
              <a:t>Dissemble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Verb</a:t>
            </a:r>
          </a:p>
          <a:p>
            <a:r>
              <a:rPr lang="en-US" sz="2800" dirty="0" smtClean="0"/>
              <a:t>To conceal under a false appearance</a:t>
            </a:r>
          </a:p>
          <a:p>
            <a:r>
              <a:rPr lang="en-US" sz="2800" dirty="0" smtClean="0"/>
              <a:t>To hide one’s real intentions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33" y="3221934"/>
            <a:ext cx="3513667" cy="33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4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an </a:t>
            </a:r>
            <a:br>
              <a:rPr lang="en-US" dirty="0" smtClean="0"/>
            </a:br>
            <a:r>
              <a:rPr lang="en-US" dirty="0" smtClean="0"/>
              <a:t>EPIC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Larger-than-life</a:t>
            </a:r>
          </a:p>
          <a:p>
            <a:r>
              <a:rPr lang="en-US" dirty="0" smtClean="0"/>
              <a:t>Usually male</a:t>
            </a:r>
          </a:p>
          <a:p>
            <a:r>
              <a:rPr lang="en-US" dirty="0" smtClean="0"/>
              <a:t>Embodies the ideals of a nation</a:t>
            </a:r>
          </a:p>
          <a:p>
            <a:r>
              <a:rPr lang="en-US" dirty="0" smtClean="0"/>
              <a:t>Often changes the fate of a nation or group of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00" y="4312045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00" y="4322167"/>
            <a:ext cx="3082468" cy="21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Goddess of marriage and fertility</a:t>
            </a:r>
          </a:p>
          <a:p>
            <a:r>
              <a:rPr lang="en-US" dirty="0" smtClean="0"/>
              <a:t>Wife of Zeus</a:t>
            </a:r>
          </a:p>
          <a:p>
            <a:r>
              <a:rPr lang="en-US" dirty="0" smtClean="0"/>
              <a:t>Siblings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766" r="15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70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God of light/sun, music, and prophecy</a:t>
            </a:r>
          </a:p>
          <a:p>
            <a:r>
              <a:rPr lang="en-US" dirty="0" smtClean="0"/>
              <a:t>Zeus is his dad</a:t>
            </a:r>
          </a:p>
          <a:p>
            <a:r>
              <a:rPr lang="en-US" dirty="0" smtClean="0"/>
              <a:t>Invented the lute </a:t>
            </a:r>
          </a:p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=7goe9JYZJS8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823" b="4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0397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Hephaestus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Crippled</a:t>
            </a:r>
          </a:p>
          <a:p>
            <a:r>
              <a:rPr lang="en-US" dirty="0" smtClean="0"/>
              <a:t>Son of Zeus and Hera</a:t>
            </a:r>
          </a:p>
          <a:p>
            <a:r>
              <a:rPr lang="en-US" dirty="0" smtClean="0"/>
              <a:t>God of metal, fire</a:t>
            </a:r>
          </a:p>
          <a:p>
            <a:r>
              <a:rPr lang="en-US" dirty="0" smtClean="0"/>
              <a:t>Kind, but ugly</a:t>
            </a:r>
          </a:p>
          <a:p>
            <a:r>
              <a:rPr lang="en-US" dirty="0" smtClean="0"/>
              <a:t>Created Achilles’ armor during the Trojan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758" r="11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602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Sun god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067" b="10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4931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Messenger to the gods</a:t>
            </a:r>
          </a:p>
          <a:p>
            <a:r>
              <a:rPr lang="en-US" sz="2400" dirty="0" smtClean="0"/>
              <a:t>Golden winged sandals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417" b="4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2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2990614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This video explains it all.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And this shows The Trojan Horse from the movie </a:t>
            </a:r>
            <a:r>
              <a:rPr lang="en-US" i="1" dirty="0" smtClean="0">
                <a:hlinkClick r:id="rId3"/>
              </a:rPr>
              <a:t>Troy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778" r="-77778"/>
          <a:stretch>
            <a:fillRect/>
          </a:stretch>
        </p:blipFill>
        <p:spPr>
          <a:xfrm>
            <a:off x="3166979" y="1905000"/>
            <a:ext cx="7454235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52" y="1904999"/>
            <a:ext cx="4399234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Iliad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906" y="1905000"/>
            <a:ext cx="4029564" cy="4114800"/>
          </a:xfrm>
        </p:spPr>
        <p:txBody>
          <a:bodyPr/>
          <a:lstStyle/>
          <a:p>
            <a:r>
              <a:rPr lang="en-US" dirty="0" smtClean="0"/>
              <a:t>Written before </a:t>
            </a:r>
            <a:r>
              <a:rPr lang="en-US" i="1" dirty="0" smtClean="0"/>
              <a:t>The Odyssey</a:t>
            </a:r>
            <a:endParaRPr lang="en-US" dirty="0" smtClean="0"/>
          </a:p>
          <a:p>
            <a:r>
              <a:rPr lang="en-US" dirty="0" smtClean="0"/>
              <a:t>About the last few weeks of the Trojan War</a:t>
            </a:r>
          </a:p>
          <a:p>
            <a:r>
              <a:rPr lang="en-US" dirty="0" smtClean="0"/>
              <a:t>Where we first meet Odysseus as a character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82" y="1905000"/>
            <a:ext cx="3016482" cy="46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Odyssey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4887074" cy="4642187"/>
          </a:xfrm>
        </p:spPr>
        <p:txBody>
          <a:bodyPr>
            <a:normAutofit/>
          </a:bodyPr>
          <a:lstStyle/>
          <a:p>
            <a:r>
              <a:rPr lang="en-US" dirty="0" smtClean="0"/>
              <a:t>About Odysseus’ 10 year journey back from the Trojan War</a:t>
            </a:r>
          </a:p>
          <a:p>
            <a:r>
              <a:rPr lang="en-US" dirty="0" smtClean="0"/>
              <a:t>24 books long (We only read 6!)</a:t>
            </a:r>
          </a:p>
          <a:p>
            <a:r>
              <a:rPr lang="en-US" dirty="0" smtClean="0"/>
              <a:t>Originally passed through oral tradition</a:t>
            </a:r>
            <a:br>
              <a:rPr lang="en-US" dirty="0" smtClean="0"/>
            </a:br>
            <a:r>
              <a:rPr lang="en-US" dirty="0" smtClean="0"/>
              <a:t> 	It would take over a day to share!</a:t>
            </a:r>
          </a:p>
          <a:p>
            <a:r>
              <a:rPr lang="en-US" dirty="0" smtClean="0"/>
              <a:t>Often the “entertainment” of social gatherings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574" y="1904999"/>
            <a:ext cx="3113926" cy="40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5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4311262" cy="4114800"/>
          </a:xfrm>
        </p:spPr>
        <p:txBody>
          <a:bodyPr/>
          <a:lstStyle/>
          <a:p>
            <a:r>
              <a:rPr lang="en-US" dirty="0" smtClean="0"/>
              <a:t>Lives on Mt. Olympus</a:t>
            </a:r>
          </a:p>
          <a:p>
            <a:r>
              <a:rPr lang="en-US" dirty="0" smtClean="0"/>
              <a:t>Ruler of the gods</a:t>
            </a:r>
          </a:p>
          <a:p>
            <a:r>
              <a:rPr lang="en-US" dirty="0" smtClean="0"/>
              <a:t>Brother to Poseidon…</a:t>
            </a:r>
          </a:p>
          <a:p>
            <a:r>
              <a:rPr lang="en-US" dirty="0" smtClean="0"/>
              <a:t>Has many affairs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62" y="1766538"/>
            <a:ext cx="3689738" cy="37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Goddess of war and wisdom</a:t>
            </a:r>
          </a:p>
          <a:p>
            <a:r>
              <a:rPr lang="en-US" sz="2400" dirty="0" smtClean="0"/>
              <a:t>Daughter of Zeus</a:t>
            </a:r>
          </a:p>
          <a:p>
            <a:r>
              <a:rPr lang="en-US" sz="2400" dirty="0" smtClean="0"/>
              <a:t>Poseidon is her enemy </a:t>
            </a:r>
            <a:br>
              <a:rPr lang="en-US" sz="2400" dirty="0" smtClean="0"/>
            </a:br>
            <a:r>
              <a:rPr lang="en-US" sz="2400" dirty="0" smtClean="0"/>
              <a:t>(Both tried to give gifts to Greece… olive tree/water spout.)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929" b="10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238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God of the sea</a:t>
            </a:r>
            <a:r>
              <a:rPr lang="en-US" sz="2400" dirty="0"/>
              <a:t> </a:t>
            </a:r>
            <a:r>
              <a:rPr lang="en-US" sz="2400" dirty="0" smtClean="0"/>
              <a:t>and earthquakes</a:t>
            </a:r>
          </a:p>
          <a:p>
            <a:r>
              <a:rPr lang="en-US" sz="2400" dirty="0" smtClean="0"/>
              <a:t>Brother to Zeus…</a:t>
            </a:r>
          </a:p>
          <a:p>
            <a:r>
              <a:rPr lang="en-US" sz="2400" dirty="0" smtClean="0"/>
              <a:t>Athena is his enemy</a:t>
            </a:r>
          </a:p>
          <a:p>
            <a:r>
              <a:rPr lang="en-US" sz="2400" dirty="0" smtClean="0"/>
              <a:t>Father of </a:t>
            </a:r>
            <a:r>
              <a:rPr lang="en-US" sz="2400" dirty="0" err="1" smtClean="0"/>
              <a:t>Polyphemus</a:t>
            </a:r>
            <a:r>
              <a:rPr lang="en-US" sz="2400" dirty="0" smtClean="0"/>
              <a:t>, the </a:t>
            </a:r>
            <a:r>
              <a:rPr lang="en-US" sz="2400" dirty="0" err="1" smtClean="0"/>
              <a:t>cyclops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426" b="10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837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4008</TotalTime>
  <Words>431</Words>
  <Application>Microsoft Macintosh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Travelogue</vt:lpstr>
      <vt:lpstr>The Odyssey</vt:lpstr>
      <vt:lpstr>Homer</vt:lpstr>
      <vt:lpstr>Trojan War</vt:lpstr>
      <vt:lpstr>Trojan Horse</vt:lpstr>
      <vt:lpstr>The Iliad</vt:lpstr>
      <vt:lpstr>The Odyssey</vt:lpstr>
      <vt:lpstr>Zeus</vt:lpstr>
      <vt:lpstr>Athena</vt:lpstr>
      <vt:lpstr>Poseidon</vt:lpstr>
      <vt:lpstr>Kleos</vt:lpstr>
      <vt:lpstr>Xenia</vt:lpstr>
      <vt:lpstr>Epithet</vt:lpstr>
      <vt:lpstr>Characteristics of an EPIC</vt:lpstr>
      <vt:lpstr>Epic Simile</vt:lpstr>
      <vt:lpstr>Allusion</vt:lpstr>
      <vt:lpstr>Plundered</vt:lpstr>
      <vt:lpstr>Insidious</vt:lpstr>
      <vt:lpstr>Dispatched </vt:lpstr>
      <vt:lpstr>Equity</vt:lpstr>
      <vt:lpstr>Contempt</vt:lpstr>
      <vt:lpstr>Incredulity</vt:lpstr>
      <vt:lpstr>Dissemble</vt:lpstr>
      <vt:lpstr>Characteristics of an  EPIC HERO</vt:lpstr>
      <vt:lpstr>Hera</vt:lpstr>
      <vt:lpstr>Apollo</vt:lpstr>
      <vt:lpstr>Hephaestus</vt:lpstr>
      <vt:lpstr>Helios</vt:lpstr>
      <vt:lpstr>Hermes</vt:lpstr>
    </vt:vector>
  </TitlesOfParts>
  <Company>Bellevue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Odyssey</dc:title>
  <dc:creator>Kristen Schweer</dc:creator>
  <cp:lastModifiedBy>Kristen Schweer</cp:lastModifiedBy>
  <cp:revision>12</cp:revision>
  <dcterms:created xsi:type="dcterms:W3CDTF">2013-10-01T20:49:27Z</dcterms:created>
  <dcterms:modified xsi:type="dcterms:W3CDTF">2016-10-11T15:47:03Z</dcterms:modified>
</cp:coreProperties>
</file>